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1" r:id="rId3"/>
    <p:sldId id="259" r:id="rId4"/>
    <p:sldId id="284" r:id="rId5"/>
    <p:sldId id="260" r:id="rId6"/>
    <p:sldId id="285" r:id="rId7"/>
    <p:sldId id="261" r:id="rId9"/>
    <p:sldId id="286" r:id="rId10"/>
    <p:sldId id="304" r:id="rId11"/>
    <p:sldId id="289" r:id="rId12"/>
    <p:sldId id="307" r:id="rId13"/>
    <p:sldId id="308" r:id="rId14"/>
    <p:sldId id="291" r:id="rId15"/>
    <p:sldId id="290" r:id="rId16"/>
    <p:sldId id="309" r:id="rId17"/>
    <p:sldId id="310" r:id="rId18"/>
    <p:sldId id="31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0" y="-174"/>
      </p:cViewPr>
      <p:guideLst>
        <p:guide orient="horz" pos="2159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emf"/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emf"/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34" y="-12700"/>
            <a:ext cx="12187767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1142966" y="2000240"/>
            <a:ext cx="962031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主题</a:t>
            </a:r>
            <a:r>
              <a:rPr lang="en-US" altLang="zh-CN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5 </a:t>
            </a:r>
            <a:r>
              <a:rPr lang="zh-CN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幼儿的全面发展</a:t>
            </a:r>
            <a:endParaRPr lang="zh-CN" altLang="en-US" sz="5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" y="1270"/>
            <a:ext cx="12091035" cy="76714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WordArt 3"/>
          <p:cNvSpPr>
            <a:spLocks noTextEdit="1"/>
          </p:cNvSpPr>
          <p:nvPr/>
        </p:nvSpPr>
        <p:spPr>
          <a:xfrm>
            <a:off x="4129405" y="2144713"/>
            <a:ext cx="525780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探寻 </a:t>
            </a:r>
            <a:r>
              <a:rPr lang="en-US" altLang="zh-CN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5</a:t>
            </a:r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幼儿美育</a:t>
            </a:r>
            <a:endParaRPr lang="zh-CN" altLang="en-US" sz="3600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9525"/>
            <a:ext cx="12195175" cy="6837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Rectangle 4"/>
          <p:cNvSpPr>
            <a:spLocks noGrp="1"/>
          </p:cNvSpPr>
          <p:nvPr>
            <p:ph type="ctrTitle"/>
          </p:nvPr>
        </p:nvSpPr>
        <p:spPr>
          <a:xfrm>
            <a:off x="1919288" y="407988"/>
            <a:ext cx="8205787" cy="1431925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4800" b="1" u="sng" kern="1200" dirty="0">
                <a:solidFill>
                  <a:srgbClr val="FF0066"/>
                </a:solidFill>
                <a:latin typeface="+mj-lt"/>
                <a:ea typeface="+mj-ea"/>
                <a:cs typeface="+mj-cs"/>
              </a:rPr>
              <a:t>情境导入</a:t>
            </a:r>
            <a:endParaRPr lang="zh-CN" altLang="en-US" sz="4800" b="1" u="sng" kern="1200" dirty="0">
              <a:solidFill>
                <a:srgbClr val="FF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Rectangle 5"/>
          <p:cNvSpPr>
            <a:spLocks noGrp="1"/>
          </p:cNvSpPr>
          <p:nvPr>
            <p:ph type="subTitle" idx="1"/>
          </p:nvPr>
        </p:nvSpPr>
        <p:spPr>
          <a:xfrm>
            <a:off x="2266950" y="1749425"/>
            <a:ext cx="7510145" cy="3092450"/>
          </a:xfrm>
        </p:spPr>
        <p:txBody>
          <a:bodyPr wrap="square" lIns="91440" tIns="45720" rIns="91440" bIns="45720" anchor="t">
            <a:noAutofit/>
          </a:bodyPr>
          <a:lstStyle/>
          <a:p>
            <a:pPr indent="457200" algn="l" fontAlgn="auto">
              <a:lnSpc>
                <a:spcPct val="100000"/>
              </a:lnSpc>
            </a:pPr>
            <a:r>
              <a:rPr lang="en-US" altLang="zh-CN" kern="1200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端午节快要到了，为了增加节日气氛，韩清和幼儿园的老师们准备了各式各样、五颜六色的香包，挂在走廊展览区展览。幼儿跑过来，摸摸这个，闻闻那个，叽叽喳喳地议论起来：“哎呀，好香啊！”“心形的好看，鱼形的好看，不对，蝴蝶的更好看……”他们一边议论一边拿起自己喜欢的香包，爱不释手地把玩着。“回家让奶奶给我做一个！”“我让妈妈给我做一个！”</a:t>
            </a:r>
            <a:endParaRPr lang="en-US" altLang="zh-CN" kern="1200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algn="l" fontAlgn="auto">
              <a:lnSpc>
                <a:spcPct val="100000"/>
              </a:lnSpc>
            </a:pPr>
            <a:r>
              <a:rPr lang="en-US" altLang="zh-CN" kern="1200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韩清看到幼儿兴奋的样子，感到很欣慰：幼儿清澈的目光对美的事物从来都不设防，美为什么对他们有如此大的吸引力呢？如何才能更好地激发他们对美的追求呢？</a:t>
            </a:r>
            <a:endParaRPr lang="en-US" altLang="zh-CN" kern="1200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pic>
        <p:nvPicPr>
          <p:cNvPr id="4102" name="Picture 30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587500" y="800100"/>
            <a:ext cx="792163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9525"/>
            <a:ext cx="12195175" cy="6837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Rectangle 4"/>
          <p:cNvSpPr>
            <a:spLocks noGrp="1"/>
          </p:cNvSpPr>
          <p:nvPr>
            <p:ph type="ctrTitle"/>
          </p:nvPr>
        </p:nvSpPr>
        <p:spPr>
          <a:xfrm>
            <a:off x="1919288" y="407988"/>
            <a:ext cx="8205787" cy="1431925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4800" b="1" u="sng" kern="1200" dirty="0">
                <a:solidFill>
                  <a:srgbClr val="FF0066"/>
                </a:solidFill>
                <a:latin typeface="+mj-lt"/>
                <a:ea typeface="+mj-ea"/>
                <a:cs typeface="+mj-cs"/>
              </a:rPr>
              <a:t>教学内容</a:t>
            </a:r>
            <a:endParaRPr lang="zh-CN" altLang="en-US" sz="4800" b="1" u="sng" kern="1200" dirty="0">
              <a:solidFill>
                <a:srgbClr val="FF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Rectangle 5"/>
          <p:cNvSpPr>
            <a:spLocks noGrp="1"/>
          </p:cNvSpPr>
          <p:nvPr>
            <p:ph type="subTitle" idx="1"/>
          </p:nvPr>
        </p:nvSpPr>
        <p:spPr>
          <a:xfrm>
            <a:off x="2948940" y="2466975"/>
            <a:ext cx="6146800" cy="3004185"/>
          </a:xfrm>
        </p:spPr>
        <p:txBody>
          <a:bodyPr wrap="square" lIns="91440" tIns="45720" rIns="91440" bIns="45720" anchor="t"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01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美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育的内涵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02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美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育的目标和内容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03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美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育的途径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04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美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育应注意的问题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4102" name="Picture 30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587500" y="800100"/>
            <a:ext cx="792163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幼儿美育是根据幼儿美感发展的特点和规律，利用美的事物和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丰富多彩的审美活动，培养幼儿初步感受美、表现美的情趣和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能力的一种教育活动。美存在于各种事物之中，通过形式多样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的美育活动，幼儿可以开阔视野，增长见识，陶冶情感，净化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心灵，促进幼儿形成积极向上的态度和活泼开朗的性格。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6432550" cy="114173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一、幼儿美育的内涵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二、幼儿美育的目标和内容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6610" y="2290445"/>
            <a:ext cx="83102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1.</a:t>
            </a:r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目标：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①能初步感受并喜爱环境、生活和艺术中的美；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②喜欢参加艺术活动，并能大胆地表现自己的情感和体验；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③能用自己喜欢的方式进行艺术表现活动。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455" y="3612515"/>
            <a:ext cx="3081020" cy="2164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425" y="3612515"/>
            <a:ext cx="3065780" cy="2149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二、幼儿美育的目标和内容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2.</a:t>
            </a:r>
            <a:r>
              <a:rPr lang="zh-CN" altLang="en-US" sz="2800"/>
              <a:t>内容：</a:t>
            </a:r>
            <a:endParaRPr lang="zh-CN" altLang="en-US" sz="2800"/>
          </a:p>
          <a:p>
            <a:r>
              <a:rPr lang="zh-CN" altLang="en-US" sz="2800"/>
              <a:t>  （</a:t>
            </a:r>
            <a:r>
              <a:rPr lang="en-US" altLang="zh-CN" sz="2800"/>
              <a:t>1</a:t>
            </a:r>
            <a:r>
              <a:rPr lang="zh-CN" altLang="en-US" sz="2800"/>
              <a:t>）培养幼儿的审美感知</a:t>
            </a:r>
            <a:endParaRPr lang="zh-CN" altLang="en-US" sz="2800"/>
          </a:p>
          <a:p>
            <a:r>
              <a:rPr lang="zh-CN" altLang="en-US" sz="2800"/>
              <a:t>  （</a:t>
            </a:r>
            <a:r>
              <a:rPr lang="en-US" altLang="zh-CN" sz="2800"/>
              <a:t>2</a:t>
            </a:r>
            <a:r>
              <a:rPr lang="zh-CN" altLang="en-US" sz="2800"/>
              <a:t>）培养幼儿的审美情感</a:t>
            </a:r>
            <a:endParaRPr lang="zh-CN" altLang="en-US" sz="2800"/>
          </a:p>
          <a:p>
            <a:r>
              <a:rPr lang="zh-CN" altLang="en-US" sz="2800"/>
              <a:t>  （</a:t>
            </a:r>
            <a:r>
              <a:rPr lang="en-US" altLang="zh-CN" sz="2800"/>
              <a:t>3</a:t>
            </a:r>
            <a:r>
              <a:rPr lang="zh-CN" altLang="en-US" sz="2800"/>
              <a:t>）培养幼儿表现美、创造美的能力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78660" y="2117090"/>
            <a:ext cx="8505190" cy="4192905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二、幼儿美育的目标和内容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06880" y="1607185"/>
            <a:ext cx="20408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黑体" panose="02010600030101010101" charset="-122"/>
                <a:ea typeface="黑体" panose="02010600030101010101" charset="-122"/>
              </a:rPr>
              <a:t>案例链接</a:t>
            </a:r>
            <a:endParaRPr lang="zh-CN" altLang="en-US" sz="2800"/>
          </a:p>
          <a:p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2203450" y="2291080"/>
            <a:ext cx="802767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周五，大班的黄老师布置了一道“家庭作业”——寻找身边的美，具体内容是让幼儿周末和家长一起，寻找身边一切美的人或事物，并通过图片、视频、绘画、文字等不同方式记录下来，周一带到幼儿园进行展览、交流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fontAlgn="auto"/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幼儿对这个活动都非常感兴趣，周末和家长一起深入街道和社区，用手机或相机拍了很多照片，录制了一些视频，画了很多画，还有的进行了采访和录音。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fontAlgn="auto"/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周一到幼儿园，幼儿就把自己的作品交给了黄老师。幼儿收集的材料丰富多样，每一张照片、每一幅画似乎都蕴藏着一个美好的故事。黄老师专门安排了一节课，请幼儿讲一讲自己在收集材料时所遇到的事情，帮助他们回忆和总结一下发现这些美好事物时的感受。然后，黄老师帮助幼儿把这些材料进行了分类整理，并张贴在幼儿园的长廊里进行展出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三、幼儿德美育的途径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1.</a:t>
            </a:r>
            <a:r>
              <a:rPr lang="zh-CN" altLang="en-US" sz="2800"/>
              <a:t>大自然是美育的广阔天地</a:t>
            </a:r>
            <a:endParaRPr lang="zh-CN" altLang="en-US" sz="2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840" y="3211195"/>
            <a:ext cx="3093720" cy="2146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550" y="3211195"/>
            <a:ext cx="3072130" cy="2153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三、幼儿德美育的途径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2.</a:t>
            </a:r>
            <a:r>
              <a:rPr lang="zh-CN" altLang="en-US" sz="2800"/>
              <a:t>日常生活是美育的重要途径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700" y="3211830"/>
            <a:ext cx="3314700" cy="2324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455" y="3211830"/>
            <a:ext cx="3313430" cy="23234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三、幼儿德美育的途径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3.</a:t>
            </a:r>
            <a:r>
              <a:rPr lang="zh-CN" altLang="en-US" sz="2800"/>
              <a:t>艺术活动是美育的主要方式</a:t>
            </a:r>
            <a:endParaRPr lang="zh-CN" altLang="en-US" sz="2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35" y="3211195"/>
            <a:ext cx="3272790" cy="22910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660" y="3211195"/>
            <a:ext cx="3277235" cy="22491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四、幼儿美育应注意的问题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1.</a:t>
            </a:r>
            <a:r>
              <a:rPr lang="zh-CN" altLang="en-US" sz="2800"/>
              <a:t>注意挖掘生活中的美育因素</a:t>
            </a:r>
            <a:endParaRPr lang="zh-CN" altLang="en-US" sz="2800"/>
          </a:p>
          <a:p>
            <a:r>
              <a:rPr lang="en-US" altLang="zh-CN" sz="2800"/>
              <a:t>2.</a:t>
            </a:r>
            <a:r>
              <a:rPr lang="zh-CN" altLang="en-US" sz="2800"/>
              <a:t>充分发挥五大领域中的美育因素</a:t>
            </a:r>
            <a:endParaRPr lang="zh-CN" altLang="en-US" sz="2800"/>
          </a:p>
          <a:p>
            <a:r>
              <a:rPr lang="en-US" altLang="zh-CN" sz="2800"/>
              <a:t>3.</a:t>
            </a:r>
            <a:r>
              <a:rPr lang="zh-CN" altLang="en-US" sz="2800"/>
              <a:t>重视幼儿想象力和创造力的培养</a:t>
            </a:r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2166620" y="2157730"/>
            <a:ext cx="8428990" cy="2854325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四、幼儿美育应注意的问题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245360"/>
            <a:ext cx="82473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有一次美术课，张老师布置的任务是让幼儿画一画自己心目中的爸爸妈妈。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浩浩画得非常有意思：他在爸爸肚子上画了一个大大的口袋。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张老师问浩浩为什么这样画，浩浩说：“我非常喜欢袋鼠，希望爸爸像袋鼠一样也有一个口袋。这样，我出去玩走累了，就可以钻到爸爸口袋里歇一会。冬天，可以钻进爸爸口袋里取暖。逛超市买的东西都可以放进爸爸口袋里，可方便了！”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其他幼儿都惊呆了，瞪大眼睛看着浩浩，没想到浩浩那么厉害。张老师问他们：“浩浩画得好不好？”幼儿都说好，并报以热烈的掌声。张老师夸浩浩想象力丰富，喜欢动脑，并号召大家向浩浩学习。一节美术课就这样在轻松愉快的氛围中度过了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1925" y="1478915"/>
            <a:ext cx="2526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黑体" panose="02010600030101010101" charset="-122"/>
                <a:ea typeface="黑体" panose="02010600030101010101" charset="-122"/>
              </a:rPr>
              <a:t>案例链接</a:t>
            </a:r>
            <a:endParaRPr lang="zh-CN" altLang="en-US" sz="320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0"/>
            <a:ext cx="1229296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AutoShape 13"/>
          <p:cNvSpPr/>
          <p:nvPr/>
        </p:nvSpPr>
        <p:spPr>
          <a:xfrm>
            <a:off x="1971675" y="2111375"/>
            <a:ext cx="8316913" cy="3052763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2222500" y="2308225"/>
            <a:ext cx="8229600" cy="3222625"/>
          </a:xfrm>
        </p:spPr>
        <p:txBody>
          <a:bodyPr wrap="square" lIns="91440" tIns="45720" rIns="91440" bIns="45720" anchor="t"/>
          <a:lstStyle/>
          <a:p>
            <a:pPr marL="0" indent="0" eaLnBrk="1" hangingPunct="1">
              <a:buNone/>
            </a:pPr>
            <a:endParaRPr lang="zh-CN" altLang="en-US" sz="4000" dirty="0"/>
          </a:p>
          <a:p>
            <a:pPr marL="0" indent="0" eaLnBrk="1" hangingPunct="1">
              <a:buNone/>
            </a:pPr>
            <a:r>
              <a:rPr lang="zh-CN" altLang="en-US" sz="4000" dirty="0"/>
              <a:t>【交流讨论】幼儿园哪些活动中蕴含美育的契机？</a:t>
            </a:r>
            <a:endParaRPr lang="zh-CN" altLang="en-US" sz="4000" dirty="0"/>
          </a:p>
          <a:p>
            <a:pPr marL="0" indent="0" eaLnBrk="1" hangingPunct="1">
              <a:buNone/>
            </a:pPr>
            <a:r>
              <a:rPr lang="zh-CN" altLang="en-US" sz="4000" dirty="0"/>
              <a:t>    </a:t>
            </a:r>
            <a:endParaRPr lang="zh-CN" altLang="en-US" sz="4000" dirty="0"/>
          </a:p>
        </p:txBody>
      </p:sp>
      <p:sp>
        <p:nvSpPr>
          <p:cNvPr id="14340" name="Rectangle 4"/>
          <p:cNvSpPr>
            <a:spLocks noGrp="1"/>
          </p:cNvSpPr>
          <p:nvPr>
            <p:ph type="title"/>
          </p:nvPr>
        </p:nvSpPr>
        <p:spPr>
          <a:xfrm>
            <a:off x="2206625" y="968375"/>
            <a:ext cx="3611563" cy="1143000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6000" b="1" u="sng" dirty="0">
                <a:solidFill>
                  <a:srgbClr val="FF0066"/>
                </a:solidFill>
              </a:rPr>
              <a:t>课堂练习</a:t>
            </a:r>
            <a:endParaRPr lang="zh-CN" altLang="en-US" sz="6000" b="1" u="sng" dirty="0">
              <a:solidFill>
                <a:srgbClr val="FF0066"/>
              </a:solidFill>
            </a:endParaRPr>
          </a:p>
        </p:txBody>
      </p:sp>
      <p:pic>
        <p:nvPicPr>
          <p:cNvPr id="14341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646238" y="1260475"/>
            <a:ext cx="792162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0"/>
            <a:ext cx="1229296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AutoShape 13"/>
          <p:cNvSpPr/>
          <p:nvPr/>
        </p:nvSpPr>
        <p:spPr>
          <a:xfrm>
            <a:off x="1971675" y="2111375"/>
            <a:ext cx="8316913" cy="3052763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2222500" y="2308225"/>
            <a:ext cx="8229600" cy="3222625"/>
          </a:xfrm>
        </p:spPr>
        <p:txBody>
          <a:bodyPr wrap="square" lIns="91440" tIns="45720" rIns="91440" bIns="45720" anchor="t"/>
          <a:lstStyle/>
          <a:p>
            <a:pPr marL="0" indent="0" eaLnBrk="1" hangingPunct="1">
              <a:buNone/>
            </a:pPr>
            <a:r>
              <a:rPr lang="zh-CN" altLang="en-US" sz="4000" dirty="0"/>
              <a:t>    </a:t>
            </a:r>
            <a:endParaRPr lang="zh-CN" altLang="en-US" sz="4000" dirty="0"/>
          </a:p>
          <a:p>
            <a:pPr marL="0" indent="0" eaLnBrk="1" hangingPunct="1">
              <a:buNone/>
            </a:pPr>
            <a:r>
              <a:rPr lang="zh-CN" altLang="en-US" sz="4000" dirty="0"/>
              <a:t>【教师总结】幼儿园如何开展美育活动？</a:t>
            </a:r>
            <a:endParaRPr lang="zh-CN" altLang="en-US" sz="4000" dirty="0"/>
          </a:p>
        </p:txBody>
      </p:sp>
      <p:sp>
        <p:nvSpPr>
          <p:cNvPr id="14340" name="Rectangle 4"/>
          <p:cNvSpPr>
            <a:spLocks noGrp="1"/>
          </p:cNvSpPr>
          <p:nvPr>
            <p:ph type="title"/>
          </p:nvPr>
        </p:nvSpPr>
        <p:spPr>
          <a:xfrm>
            <a:off x="2206625" y="968375"/>
            <a:ext cx="3611563" cy="1143000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6000" b="1" u="sng" dirty="0">
                <a:solidFill>
                  <a:srgbClr val="FF0066"/>
                </a:solidFill>
              </a:rPr>
              <a:t>课堂小结</a:t>
            </a:r>
            <a:endParaRPr lang="zh-CN" altLang="en-US" sz="6000" b="1" u="sng" dirty="0">
              <a:solidFill>
                <a:srgbClr val="FF0066"/>
              </a:solidFill>
            </a:endParaRPr>
          </a:p>
        </p:txBody>
      </p:sp>
      <p:pic>
        <p:nvPicPr>
          <p:cNvPr id="14341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646238" y="1260475"/>
            <a:ext cx="792162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2" name="WordArt 3"/>
          <p:cNvSpPr>
            <a:spLocks noTextEdit="1"/>
          </p:cNvSpPr>
          <p:nvPr/>
        </p:nvSpPr>
        <p:spPr>
          <a:xfrm>
            <a:off x="3216275" y="2327275"/>
            <a:ext cx="5689600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 u="sng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敬请批评指正！谢谢！</a:t>
            </a:r>
            <a:endParaRPr lang="zh-CN" altLang="en-US" sz="3600" u="sng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</Words>
  <Application>WPS 演示</Application>
  <PresentationFormat>自定义</PresentationFormat>
  <Paragraphs>105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Arial</vt:lpstr>
      <vt:lpstr>宋体</vt:lpstr>
      <vt:lpstr>Wingdings</vt:lpstr>
      <vt:lpstr>华文行楷</vt:lpstr>
      <vt:lpstr>楷体_GB2312</vt:lpstr>
      <vt:lpstr>黑体</vt:lpstr>
      <vt:lpstr>微软雅黑</vt:lpstr>
      <vt:lpstr>Arial Unicode MS</vt:lpstr>
      <vt:lpstr>Calibri Light</vt:lpstr>
      <vt:lpstr>Calibri</vt:lpstr>
      <vt:lpstr>仿宋_GB2312</vt:lpstr>
      <vt:lpstr>华文琥珀</vt:lpstr>
      <vt:lpstr>宋体-PUA</vt:lpstr>
      <vt:lpstr>幼圆</vt:lpstr>
      <vt:lpstr>方正姚体</vt:lpstr>
      <vt:lpstr>隶书</vt:lpstr>
      <vt:lpstr>Office 主题</vt:lpstr>
      <vt:lpstr>PowerPoint 演示文稿</vt:lpstr>
      <vt:lpstr>PowerPoint 演示文稿</vt:lpstr>
      <vt:lpstr>情境导入</vt:lpstr>
      <vt:lpstr>教学内容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课堂练习</vt:lpstr>
      <vt:lpstr>课堂小结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M1805001</cp:lastModifiedBy>
  <cp:revision>30</cp:revision>
  <dcterms:created xsi:type="dcterms:W3CDTF">2015-05-05T08:02:00Z</dcterms:created>
  <dcterms:modified xsi:type="dcterms:W3CDTF">2018-11-22T09:37:54Z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