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5" r:id="rId4"/>
  </p:sldMasterIdLst>
  <p:notesMasterIdLst>
    <p:notesMasterId r:id="rId6"/>
  </p:notesMasterIdLst>
  <p:handoutMasterIdLst>
    <p:handoutMasterId r:id="rId49"/>
  </p:handoutMasterIdLst>
  <p:sldIdLst>
    <p:sldId id="295" r:id="rId5"/>
    <p:sldId id="597" r:id="rId7"/>
    <p:sldId id="929" r:id="rId8"/>
    <p:sldId id="961" r:id="rId9"/>
    <p:sldId id="980" r:id="rId10"/>
    <p:sldId id="1021" r:id="rId11"/>
    <p:sldId id="962" r:id="rId12"/>
    <p:sldId id="1022" r:id="rId13"/>
    <p:sldId id="982" r:id="rId14"/>
    <p:sldId id="981" r:id="rId15"/>
    <p:sldId id="964" r:id="rId16"/>
    <p:sldId id="1023" r:id="rId17"/>
    <p:sldId id="1024" r:id="rId18"/>
    <p:sldId id="1025" r:id="rId19"/>
    <p:sldId id="988" r:id="rId20"/>
    <p:sldId id="967" r:id="rId21"/>
    <p:sldId id="987" r:id="rId22"/>
    <p:sldId id="986" r:id="rId23"/>
    <p:sldId id="968" r:id="rId24"/>
    <p:sldId id="984" r:id="rId25"/>
    <p:sldId id="970" r:id="rId26"/>
    <p:sldId id="971" r:id="rId27"/>
    <p:sldId id="983" r:id="rId28"/>
    <p:sldId id="1026" r:id="rId29"/>
    <p:sldId id="1027" r:id="rId30"/>
    <p:sldId id="972" r:id="rId31"/>
    <p:sldId id="973" r:id="rId32"/>
    <p:sldId id="1028" r:id="rId33"/>
    <p:sldId id="974" r:id="rId34"/>
    <p:sldId id="975" r:id="rId35"/>
    <p:sldId id="976" r:id="rId36"/>
    <p:sldId id="977" r:id="rId37"/>
    <p:sldId id="978" r:id="rId38"/>
    <p:sldId id="979" r:id="rId39"/>
    <p:sldId id="918" r:id="rId40"/>
    <p:sldId id="933" r:id="rId41"/>
    <p:sldId id="934" r:id="rId42"/>
    <p:sldId id="1015" r:id="rId43"/>
    <p:sldId id="897" r:id="rId44"/>
    <p:sldId id="1013" r:id="rId45"/>
    <p:sldId id="1010" r:id="rId46"/>
    <p:sldId id="1011" r:id="rId47"/>
    <p:sldId id="916" r:id="rId48"/>
  </p:sldIdLst>
  <p:sldSz cx="9144000" cy="6858000" type="screen4x3"/>
  <p:notesSz cx="6858000" cy="9144000"/>
  <p:custShowLst>
    <p:custShow name="自定义放映 1" id="0">
      <p:sldLst/>
    </p:custShow>
  </p:custShowLst>
  <p:custDataLst>
    <p:tags r:id="rId54"/>
  </p:custDataLst>
  <p:defaultTextStyle>
    <a:defPPr>
      <a:defRPr lang="en-US"/>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D17"/>
    <a:srgbClr val="000000"/>
    <a:srgbClr val="006600"/>
    <a:srgbClr val="CCFFFF"/>
    <a:srgbClr val="FFFF66"/>
    <a:srgbClr val="00CC00"/>
    <a:srgbClr val="99FF33"/>
    <a:srgbClr val="FF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836"/>
    <p:restoredTop sz="99141"/>
  </p:normalViewPr>
  <p:slideViewPr>
    <p:cSldViewPr showGuides="1">
      <p:cViewPr varScale="1">
        <p:scale>
          <a:sx n="97" d="100"/>
          <a:sy n="97" d="100"/>
        </p:scale>
        <p:origin x="606" y="39"/>
      </p:cViewPr>
      <p:guideLst>
        <p:guide orient="horz" pos="2113"/>
        <p:guide pos="288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100" d="100"/>
        <a:sy n="100" d="100"/>
      </p:scale>
      <p:origin x="0" y="-9561"/>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4" Type="http://schemas.openxmlformats.org/officeDocument/2006/relationships/tags" Target="tags/tag3.xml"/><Relationship Id="rId53" Type="http://schemas.openxmlformats.org/officeDocument/2006/relationships/commentAuthors" Target="commentAuthors.xml"/><Relationship Id="rId52" Type="http://schemas.openxmlformats.org/officeDocument/2006/relationships/tableStyles" Target="tableStyles.xml"/><Relationship Id="rId51" Type="http://schemas.openxmlformats.org/officeDocument/2006/relationships/viewProps" Target="viewProps.xml"/><Relationship Id="rId50" Type="http://schemas.openxmlformats.org/officeDocument/2006/relationships/presProps" Target="presProps.xml"/><Relationship Id="rId5" Type="http://schemas.openxmlformats.org/officeDocument/2006/relationships/slide" Target="slides/slide1.xml"/><Relationship Id="rId49" Type="http://schemas.openxmlformats.org/officeDocument/2006/relationships/handoutMaster" Target="handoutMasters/handoutMaster1.xml"/><Relationship Id="rId48" Type="http://schemas.openxmlformats.org/officeDocument/2006/relationships/slide" Target="slides/slide43.xml"/><Relationship Id="rId47" Type="http://schemas.openxmlformats.org/officeDocument/2006/relationships/slide" Target="slides/slide42.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ea typeface="+mn-ea"/>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BFE42C02-1497-4FF8-B1AD-6F1BEC64EB53}"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fld id="{E3C1DE58-35C0-4EC5-8D9E-BBFC167C65FB}" type="slidenum">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97E959B6-B801-4D57-A719-3ABE4143F72F}"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fld id="{E60ABA66-D441-4233-A18F-47F7F1A81B01}" type="slidenum">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a:ln>
            <a:solidFill>
              <a:srgbClr val="000000">
                <a:alpha val="100000"/>
              </a:srgbClr>
            </a:solidFill>
            <a:miter lim="800000"/>
          </a:ln>
        </p:spPr>
      </p:sp>
      <p:sp>
        <p:nvSpPr>
          <p:cNvPr id="6147"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ea typeface="宋体" panose="02010600030101010101" pitchFamily="2" charset="-122"/>
            </a:endParaRPr>
          </a:p>
        </p:txBody>
      </p:sp>
      <p:sp>
        <p:nvSpPr>
          <p:cNvPr id="614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spcBef>
                <a:spcPct val="0"/>
              </a:spcBef>
            </a:pPr>
            <a:fld id="{9A0DB2DC-4C9A-4742-B13C-FB6460FD3503}" type="slidenum">
              <a:rPr lang="zh-CN" altLang="en-US" dirty="0">
                <a:latin typeface="Arial" panose="020B0604020202020204" pitchFamily="34" charset="0"/>
                <a:ea typeface="宋体" panose="02010600030101010101" pitchFamily="2" charset="-122"/>
              </a:rPr>
            </a:fld>
            <a:endParaRPr lang="zh-CN" altLang="en-US" dirty="0">
              <a:latin typeface="Arial" panose="020B060402020202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幻灯片图像占位符 1"/>
          <p:cNvSpPr>
            <a:spLocks noGrp="1" noRot="1"/>
          </p:cNvSpPr>
          <p:nvPr>
            <p:ph type="sldImg"/>
          </p:nvPr>
        </p:nvSpPr>
        <p:spPr/>
      </p:sp>
      <p:sp>
        <p:nvSpPr>
          <p:cNvPr id="11266"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幻灯片图像占位符 1"/>
          <p:cNvSpPr>
            <a:spLocks noGrp="1" noRot="1"/>
          </p:cNvSpPr>
          <p:nvPr>
            <p:ph type="sldImg"/>
          </p:nvPr>
        </p:nvSpPr>
        <p:spPr/>
      </p:sp>
      <p:sp>
        <p:nvSpPr>
          <p:cNvPr id="19458" name="文本占位符 2"/>
          <p:cNvSpPr>
            <a:spLocks noGrp="1"/>
          </p:cNvSpPr>
          <p:nvPr>
            <p:ph type="body"/>
          </p:nvPr>
        </p:nvSpPr>
        <p:spPr/>
        <p:txBody>
          <a:bodyPr lIns="91440" tIns="45720" rIns="91440" bIns="45720" anchor="t" anchorCtr="0"/>
          <a:p>
            <a:pPr lvl="0"/>
            <a:endParaRPr lang="zh-CN" altLang="en-US"/>
          </a:p>
        </p:txBody>
      </p:sp>
      <p:sp>
        <p:nvSpPr>
          <p:cNvPr id="1945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fld>
            <a:endParaRPr lang="zh-CN"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05ABC0E-BDC6-45C7-9523-28CE58A84D3D}"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D7531E42-3872-49B7-A2CB-EAD3FFDA80B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05ABC0E-BDC6-45C7-9523-28CE58A84D3D}"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D7531E42-3872-49B7-A2CB-EAD3FFDA80B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05ABC0E-BDC6-45C7-9523-28CE58A84D3D}"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D7531E42-3872-49B7-A2CB-EAD3FFDA80B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500188"/>
            <a:ext cx="4038600" cy="4625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500188"/>
            <a:ext cx="4038600" cy="4625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05ABC0E-BDC6-45C7-9523-28CE58A84D3D}"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D7531E42-3872-49B7-A2CB-EAD3FFDA80B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05ABC0E-BDC6-45C7-9523-28CE58A84D3D}"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D7531E42-3872-49B7-A2CB-EAD3FFDA80B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05ABC0E-BDC6-45C7-9523-28CE58A84D3D}"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D7531E42-3872-49B7-A2CB-EAD3FFDA80B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05ABC0E-BDC6-45C7-9523-28CE58A84D3D}"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D7531E42-3872-49B7-A2CB-EAD3FFDA80B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05ABC0E-BDC6-45C7-9523-28CE58A84D3D}"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D7531E42-3872-49B7-A2CB-EAD3FFDA80B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05ABC0E-BDC6-45C7-9523-28CE58A84D3D}"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D7531E42-3872-49B7-A2CB-EAD3FFDA80B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05ABC0E-BDC6-45C7-9523-28CE58A84D3D}"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D7531E42-3872-49B7-A2CB-EAD3FFDA80B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3050" y="214313"/>
            <a:ext cx="2063750" cy="591185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28625" y="214313"/>
            <a:ext cx="6042025" cy="591185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05ABC0E-BDC6-45C7-9523-28CE58A84D3D}"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D7531E42-3872-49B7-A2CB-EAD3FFDA80B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500188"/>
            <a:ext cx="4038600" cy="4625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500188"/>
            <a:ext cx="4038600" cy="4625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0" cap="none" spc="0" normalizeH="0" baseline="0" noProof="0">
              <a:ln>
                <a:noFill/>
              </a:ln>
              <a:solidFill>
                <a:schemeClr val="hlink"/>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3050" y="214313"/>
            <a:ext cx="2063750" cy="591185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28625" y="214313"/>
            <a:ext cx="6042025" cy="591185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428625" y="214313"/>
            <a:ext cx="6215063" cy="868362"/>
          </a:xfrm>
        </p:spPr>
        <p:txBody>
          <a:bodyPr/>
          <a:lstStyle/>
          <a:p>
            <a:r>
              <a:rPr lang="zh-CN" altLang="en-US"/>
              <a:t>单击此处编辑母版标题样式</a:t>
            </a:r>
            <a:endParaRPr lang="zh-CN" altLang="en-US"/>
          </a:p>
        </p:txBody>
      </p:sp>
      <p:sp>
        <p:nvSpPr>
          <p:cNvPr id="3" name="内容占位符 2"/>
          <p:cNvSpPr>
            <a:spLocks noGrp="1"/>
          </p:cNvSpPr>
          <p:nvPr>
            <p:ph sz="quarter" idx="1" hasCustomPrompt="1"/>
          </p:nvPr>
        </p:nvSpPr>
        <p:spPr>
          <a:xfrm>
            <a:off x="457200" y="1500188"/>
            <a:ext cx="4038600" cy="2236787"/>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hasCustomPrompt="1"/>
          </p:nvPr>
        </p:nvSpPr>
        <p:spPr>
          <a:xfrm>
            <a:off x="4648200" y="1500188"/>
            <a:ext cx="4038600" cy="2236787"/>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hasCustomPrompt="1"/>
          </p:nvPr>
        </p:nvSpPr>
        <p:spPr>
          <a:xfrm>
            <a:off x="457200" y="3889375"/>
            <a:ext cx="4038600" cy="22367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内容占位符 5"/>
          <p:cNvSpPr>
            <a:spLocks noGrp="1"/>
          </p:cNvSpPr>
          <p:nvPr>
            <p:ph sz="quarter" idx="4" hasCustomPrompt="1"/>
          </p:nvPr>
        </p:nvSpPr>
        <p:spPr>
          <a:xfrm>
            <a:off x="4648200" y="3889375"/>
            <a:ext cx="4038600" cy="22367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28625" y="214313"/>
            <a:ext cx="6215063" cy="868362"/>
          </a:xfrm>
        </p:spPr>
        <p:txBody>
          <a:bodyPr/>
          <a:lstStyle/>
          <a:p>
            <a:r>
              <a:rPr lang="zh-CN" altLang="en-US"/>
              <a:t>单击此处编辑母版标题样式</a:t>
            </a:r>
            <a:endParaRPr lang="zh-CN" altLang="en-US"/>
          </a:p>
        </p:txBody>
      </p:sp>
      <p:sp>
        <p:nvSpPr>
          <p:cNvPr id="3" name="表格占位符 2"/>
          <p:cNvSpPr>
            <a:spLocks noGrp="1"/>
          </p:cNvSpPr>
          <p:nvPr>
            <p:ph type="tbl" idx="1"/>
          </p:nvPr>
        </p:nvSpPr>
        <p:spPr>
          <a:xfrm>
            <a:off x="457200" y="1500188"/>
            <a:ext cx="8229600" cy="4625975"/>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defRPr/>
            </a:pPr>
            <a:endParaRPr kumimoji="0" lang="zh-CN" altLang="en-US" sz="2200" b="0" i="0" u="none" strike="noStrike" kern="0" cap="none" spc="0" normalizeH="0" baseline="0" noProof="0">
              <a:ln>
                <a:noFill/>
              </a:ln>
              <a:solidFill>
                <a:schemeClr val="hlink"/>
              </a:solidFill>
              <a:effectLst/>
              <a:uLnTx/>
              <a:uFillTx/>
              <a:latin typeface="+mn-lt"/>
              <a:ea typeface="+mn-ea"/>
              <a:cs typeface="+mn-cs"/>
            </a:endParaRP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hasCustomPrompt="1"/>
          </p:nvPr>
        </p:nvSpPr>
        <p:spPr>
          <a:xfrm>
            <a:off x="428625" y="214313"/>
            <a:ext cx="8258175" cy="591185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500188"/>
            <a:ext cx="4038600" cy="4625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500188"/>
            <a:ext cx="4038600" cy="4625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0" cap="none" spc="0" normalizeH="0" baseline="0" noProof="0">
              <a:ln>
                <a:noFill/>
              </a:ln>
              <a:solidFill>
                <a:schemeClr val="hlink"/>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3050" y="214313"/>
            <a:ext cx="2063750" cy="591185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28625" y="214313"/>
            <a:ext cx="6042025" cy="591185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428625" y="214313"/>
            <a:ext cx="6215063" cy="868362"/>
          </a:xfrm>
        </p:spPr>
        <p:txBody>
          <a:bodyPr/>
          <a:lstStyle/>
          <a:p>
            <a:r>
              <a:rPr lang="zh-CN" altLang="en-US"/>
              <a:t>单击此处编辑母版标题样式</a:t>
            </a:r>
            <a:endParaRPr lang="zh-CN" altLang="en-US"/>
          </a:p>
        </p:txBody>
      </p:sp>
      <p:sp>
        <p:nvSpPr>
          <p:cNvPr id="3" name="内容占位符 2"/>
          <p:cNvSpPr>
            <a:spLocks noGrp="1"/>
          </p:cNvSpPr>
          <p:nvPr>
            <p:ph sz="quarter" idx="1" hasCustomPrompt="1"/>
          </p:nvPr>
        </p:nvSpPr>
        <p:spPr>
          <a:xfrm>
            <a:off x="457200" y="1500188"/>
            <a:ext cx="4038600" cy="2236787"/>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hasCustomPrompt="1"/>
          </p:nvPr>
        </p:nvSpPr>
        <p:spPr>
          <a:xfrm>
            <a:off x="4648200" y="1500188"/>
            <a:ext cx="4038600" cy="2236787"/>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hasCustomPrompt="1"/>
          </p:nvPr>
        </p:nvSpPr>
        <p:spPr>
          <a:xfrm>
            <a:off x="457200" y="3889375"/>
            <a:ext cx="4038600" cy="22367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内容占位符 5"/>
          <p:cNvSpPr>
            <a:spLocks noGrp="1"/>
          </p:cNvSpPr>
          <p:nvPr>
            <p:ph sz="quarter" idx="4" hasCustomPrompt="1"/>
          </p:nvPr>
        </p:nvSpPr>
        <p:spPr>
          <a:xfrm>
            <a:off x="4648200" y="3889375"/>
            <a:ext cx="4038600" cy="22367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28625" y="214313"/>
            <a:ext cx="6215063" cy="868362"/>
          </a:xfrm>
        </p:spPr>
        <p:txBody>
          <a:bodyPr/>
          <a:lstStyle/>
          <a:p>
            <a:r>
              <a:rPr lang="zh-CN" altLang="en-US"/>
              <a:t>单击此处编辑母版标题样式</a:t>
            </a:r>
            <a:endParaRPr lang="zh-CN" altLang="en-US"/>
          </a:p>
        </p:txBody>
      </p:sp>
      <p:sp>
        <p:nvSpPr>
          <p:cNvPr id="3" name="表格占位符 2"/>
          <p:cNvSpPr>
            <a:spLocks noGrp="1"/>
          </p:cNvSpPr>
          <p:nvPr>
            <p:ph type="tbl" idx="1"/>
          </p:nvPr>
        </p:nvSpPr>
        <p:spPr>
          <a:xfrm>
            <a:off x="457200" y="1500188"/>
            <a:ext cx="8229600" cy="4625975"/>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defRPr/>
            </a:pPr>
            <a:endParaRPr kumimoji="0" lang="zh-CN" altLang="en-US" sz="2200" b="0" i="0" u="none" strike="noStrike" kern="0" cap="none" spc="0" normalizeH="0" baseline="0" noProof="0">
              <a:ln>
                <a:noFill/>
              </a:ln>
              <a:solidFill>
                <a:schemeClr val="hlink"/>
              </a:solidFill>
              <a:effectLst/>
              <a:uLnTx/>
              <a:uFillTx/>
              <a:latin typeface="+mn-lt"/>
              <a:ea typeface="+mn-ea"/>
              <a:cs typeface="+mn-cs"/>
            </a:endParaRP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hasCustomPrompt="1"/>
          </p:nvPr>
        </p:nvSpPr>
        <p:spPr>
          <a:xfrm>
            <a:off x="428625" y="214313"/>
            <a:ext cx="8258175" cy="591185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split/>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3.jpeg"/><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7" Type="http://schemas.openxmlformats.org/officeDocument/2006/relationships/theme" Target="../theme/theme2.xml"/><Relationship Id="rId16" Type="http://schemas.openxmlformats.org/officeDocument/2006/relationships/image" Target="../media/image2.png"/><Relationship Id="rId15" Type="http://schemas.openxmlformats.org/officeDocument/2006/relationships/image" Target="../media/image1.png"/><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4.xml"/><Relationship Id="rId8" Type="http://schemas.openxmlformats.org/officeDocument/2006/relationships/slideLayout" Target="../slideLayouts/slideLayout33.xml"/><Relationship Id="rId7" Type="http://schemas.openxmlformats.org/officeDocument/2006/relationships/slideLayout" Target="../slideLayouts/slideLayout32.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3" Type="http://schemas.openxmlformats.org/officeDocument/2006/relationships/slideLayout" Target="../slideLayouts/slideLayout28.xml"/><Relationship Id="rId2" Type="http://schemas.openxmlformats.org/officeDocument/2006/relationships/slideLayout" Target="../slideLayouts/slideLayout27.xml"/><Relationship Id="rId17" Type="http://schemas.openxmlformats.org/officeDocument/2006/relationships/theme" Target="../theme/theme3.xml"/><Relationship Id="rId16" Type="http://schemas.openxmlformats.org/officeDocument/2006/relationships/image" Target="../media/image2.png"/><Relationship Id="rId15" Type="http://schemas.openxmlformats.org/officeDocument/2006/relationships/image" Target="../media/image1.png"/><Relationship Id="rId14" Type="http://schemas.openxmlformats.org/officeDocument/2006/relationships/slideLayout" Target="../slideLayouts/slideLayout39.xml"/><Relationship Id="rId13" Type="http://schemas.openxmlformats.org/officeDocument/2006/relationships/slideLayout" Target="../slideLayouts/slideLayout38.xml"/><Relationship Id="rId12" Type="http://schemas.openxmlformats.org/officeDocument/2006/relationships/slideLayout" Target="../slideLayouts/slideLayout37.xml"/><Relationship Id="rId11" Type="http://schemas.openxmlformats.org/officeDocument/2006/relationships/slideLayout" Target="../slideLayouts/slideLayout36.xml"/><Relationship Id="rId10" Type="http://schemas.openxmlformats.org/officeDocument/2006/relationships/slideLayout" Target="../slideLayouts/slideLayout35.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矩形 12"/>
          <p:cNvSpPr/>
          <p:nvPr/>
        </p:nvSpPr>
        <p:spPr>
          <a:xfrm>
            <a:off x="0" y="0"/>
            <a:ext cx="9144000" cy="1143000"/>
          </a:xfrm>
          <a:prstGeom prst="rect">
            <a:avLst/>
          </a:prstGeom>
          <a:solidFill>
            <a:srgbClr val="BFD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1027" name="Picture 2" descr="D:\花纹\儿童.png"/>
          <p:cNvPicPr>
            <a:picLocks noChangeAspect="1"/>
          </p:cNvPicPr>
          <p:nvPr/>
        </p:nvPicPr>
        <p:blipFill>
          <a:blip r:embed="rId12"/>
          <a:stretch>
            <a:fillRect/>
          </a:stretch>
        </p:blipFill>
        <p:spPr>
          <a:xfrm>
            <a:off x="5929313" y="5548313"/>
            <a:ext cx="2973387" cy="1166812"/>
          </a:xfrm>
          <a:prstGeom prst="rect">
            <a:avLst/>
          </a:prstGeom>
          <a:noFill/>
          <a:ln w="9525">
            <a:noFill/>
          </a:ln>
        </p:spPr>
      </p:pic>
      <p:sp>
        <p:nvSpPr>
          <p:cNvPr id="8" name="矩形 7"/>
          <p:cNvSpPr/>
          <p:nvPr/>
        </p:nvSpPr>
        <p:spPr>
          <a:xfrm>
            <a:off x="0" y="6719888"/>
            <a:ext cx="9144000" cy="138113"/>
          </a:xfrm>
          <a:prstGeom prst="rect">
            <a:avLst/>
          </a:prstGeom>
          <a:solidFill>
            <a:srgbClr val="0953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1029" name="Picture 5" descr="D:\花纹\1.png"/>
          <p:cNvPicPr>
            <a:picLocks noChangeAspect="1"/>
          </p:cNvPicPr>
          <p:nvPr/>
        </p:nvPicPr>
        <p:blipFill>
          <a:blip r:embed="rId13"/>
          <a:stretch>
            <a:fillRect/>
          </a:stretch>
        </p:blipFill>
        <p:spPr>
          <a:xfrm>
            <a:off x="6189663" y="0"/>
            <a:ext cx="2954337" cy="2000250"/>
          </a:xfrm>
          <a:prstGeom prst="rect">
            <a:avLst/>
          </a:prstGeom>
          <a:noFill/>
          <a:ln w="9525">
            <a:noFill/>
          </a:ln>
        </p:spPr>
      </p:pic>
      <p:pic>
        <p:nvPicPr>
          <p:cNvPr id="1030" name="Picture 12" descr="封面 封底副本1"/>
          <p:cNvPicPr>
            <a:picLocks noChangeAspect="1"/>
          </p:cNvPicPr>
          <p:nvPr userDrawn="1"/>
        </p:nvPicPr>
        <p:blipFill>
          <a:blip r:embed="rId14"/>
          <a:stretch>
            <a:fillRect/>
          </a:stretch>
        </p:blipFill>
        <p:spPr>
          <a:xfrm>
            <a:off x="0" y="-1587"/>
            <a:ext cx="9144000" cy="6872287"/>
          </a:xfrm>
          <a:prstGeom prst="rect">
            <a:avLst/>
          </a:prstGeom>
          <a:noFill/>
          <a:ln w="9525">
            <a:noFill/>
          </a:ln>
        </p:spPr>
      </p:pic>
      <p:sp>
        <p:nvSpPr>
          <p:cNvPr id="1031" name="标题占位符 1"/>
          <p:cNvSpPr>
            <a:spLocks noGrp="1"/>
          </p:cNvSpPr>
          <p:nvPr>
            <p:ph type="title"/>
          </p:nvPr>
        </p:nvSpPr>
        <p:spPr>
          <a:xfrm>
            <a:off x="428625" y="214313"/>
            <a:ext cx="6215063" cy="868362"/>
          </a:xfrm>
          <a:prstGeom prst="rect">
            <a:avLst/>
          </a:prstGeom>
          <a:noFill/>
          <a:ln w="9525">
            <a:noFill/>
          </a:ln>
        </p:spPr>
        <p:txBody>
          <a:bodyPr anchor="ctr"/>
          <a:lstStyle/>
          <a:p>
            <a:pPr lvl="0"/>
            <a:r>
              <a:rPr lang="zh-CN" altLang="en-US" dirty="0"/>
              <a:t>单击此处编辑母版标题</a:t>
            </a:r>
            <a:endParaRPr lang="zh-CN" altLang="en-US" dirty="0"/>
          </a:p>
        </p:txBody>
      </p:sp>
      <p:sp>
        <p:nvSpPr>
          <p:cNvPr id="1032" name="文本占位符 2"/>
          <p:cNvSpPr>
            <a:spLocks noGrp="1"/>
          </p:cNvSpPr>
          <p:nvPr>
            <p:ph type="body" idx="1"/>
          </p:nvPr>
        </p:nvSpPr>
        <p:spPr>
          <a:xfrm>
            <a:off x="457200" y="1500188"/>
            <a:ext cx="8229600" cy="4625975"/>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2"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fontAlgn="auto">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505ABC0E-BDC6-45C7-9523-28CE58A84D3D}"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5"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lvl1pPr algn="r">
              <a:defRPr sz="1200">
                <a:solidFill>
                  <a:srgbClr val="898989"/>
                </a:solidFill>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D7531E42-3872-49B7-A2CB-EAD3FFDA80B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split/>
  </p:transition>
  <p:hf sldNum="0" hdr="0" ftr="0" dt="0"/>
  <p:txStyles>
    <p:title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2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矩形 12"/>
          <p:cNvSpPr/>
          <p:nvPr/>
        </p:nvSpPr>
        <p:spPr>
          <a:xfrm>
            <a:off x="0" y="0"/>
            <a:ext cx="9144000" cy="1143000"/>
          </a:xfrm>
          <a:prstGeom prst="rect">
            <a:avLst/>
          </a:prstGeom>
          <a:solidFill>
            <a:srgbClr val="BFD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051" name="标题占位符 1"/>
          <p:cNvSpPr>
            <a:spLocks noGrp="1"/>
          </p:cNvSpPr>
          <p:nvPr>
            <p:ph type="title"/>
          </p:nvPr>
        </p:nvSpPr>
        <p:spPr>
          <a:xfrm>
            <a:off x="428625" y="214313"/>
            <a:ext cx="6215063" cy="868362"/>
          </a:xfrm>
          <a:prstGeom prst="rect">
            <a:avLst/>
          </a:prstGeom>
          <a:noFill/>
          <a:ln w="9525">
            <a:noFill/>
          </a:ln>
        </p:spPr>
        <p:txBody>
          <a:bodyPr anchor="ctr"/>
          <a:lstStyle/>
          <a:p>
            <a:pPr lvl="0"/>
            <a:r>
              <a:rPr lang="zh-CN" altLang="en-US" dirty="0"/>
              <a:t>单击此处编辑母版标题</a:t>
            </a:r>
            <a:endParaRPr lang="zh-CN" altLang="en-US" dirty="0"/>
          </a:p>
        </p:txBody>
      </p:sp>
      <p:sp>
        <p:nvSpPr>
          <p:cNvPr id="2052" name="文本占位符 2"/>
          <p:cNvSpPr>
            <a:spLocks noGrp="1"/>
          </p:cNvSpPr>
          <p:nvPr>
            <p:ph type="body" idx="1"/>
          </p:nvPr>
        </p:nvSpPr>
        <p:spPr>
          <a:xfrm>
            <a:off x="457200" y="1500188"/>
            <a:ext cx="8229600" cy="4625975"/>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lvl1pPr algn="r">
              <a:defRPr sz="1200">
                <a:solidFill>
                  <a:srgbClr val="898989"/>
                </a:solidFill>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pic>
        <p:nvPicPr>
          <p:cNvPr id="2056" name="Picture 2" descr="D:\花纹\儿童.png"/>
          <p:cNvPicPr>
            <a:picLocks noChangeAspect="1"/>
          </p:cNvPicPr>
          <p:nvPr/>
        </p:nvPicPr>
        <p:blipFill>
          <a:blip r:embed="rId15"/>
          <a:srcRect l="51201"/>
          <a:stretch>
            <a:fillRect/>
          </a:stretch>
        </p:blipFill>
        <p:spPr>
          <a:xfrm>
            <a:off x="7451725" y="5548313"/>
            <a:ext cx="1450975" cy="1166812"/>
          </a:xfrm>
          <a:prstGeom prst="rect">
            <a:avLst/>
          </a:prstGeom>
          <a:noFill/>
          <a:ln w="9525">
            <a:noFill/>
          </a:ln>
        </p:spPr>
      </p:pic>
      <p:sp>
        <p:nvSpPr>
          <p:cNvPr id="8" name="矩形 7"/>
          <p:cNvSpPr/>
          <p:nvPr/>
        </p:nvSpPr>
        <p:spPr>
          <a:xfrm>
            <a:off x="0" y="6719888"/>
            <a:ext cx="9144000" cy="138113"/>
          </a:xfrm>
          <a:prstGeom prst="rect">
            <a:avLst/>
          </a:prstGeom>
          <a:solidFill>
            <a:srgbClr val="0953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2058" name="Picture 5" descr="D:\花纹\1.png"/>
          <p:cNvPicPr>
            <a:picLocks noChangeAspect="1"/>
          </p:cNvPicPr>
          <p:nvPr/>
        </p:nvPicPr>
        <p:blipFill>
          <a:blip r:embed="rId16"/>
          <a:stretch>
            <a:fillRect/>
          </a:stretch>
        </p:blipFill>
        <p:spPr>
          <a:xfrm>
            <a:off x="6189663" y="0"/>
            <a:ext cx="2954337" cy="200025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ransition>
    <p:split/>
  </p:transition>
  <p:hf sldNum="0" hdr="0" ftr="0" dt="0"/>
  <p:txStyles>
    <p:title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2200">
          <a:solidFill>
            <a:schemeClr val="hlink"/>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hlink"/>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hlink"/>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hlink"/>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hlink"/>
          </a:solidFill>
          <a:latin typeface="+mn-lt"/>
          <a:ea typeface="+mn-ea"/>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hlink"/>
          </a:solidFill>
          <a:latin typeface="+mn-lt"/>
          <a:ea typeface="+mn-ea"/>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hlink"/>
          </a:solidFill>
          <a:latin typeface="+mn-lt"/>
          <a:ea typeface="+mn-ea"/>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hlink"/>
          </a:solidFill>
          <a:latin typeface="+mn-lt"/>
          <a:ea typeface="+mn-ea"/>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hlink"/>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矩形 12"/>
          <p:cNvSpPr/>
          <p:nvPr/>
        </p:nvSpPr>
        <p:spPr>
          <a:xfrm>
            <a:off x="0" y="0"/>
            <a:ext cx="9144000" cy="1143000"/>
          </a:xfrm>
          <a:prstGeom prst="rect">
            <a:avLst/>
          </a:prstGeom>
          <a:solidFill>
            <a:srgbClr val="BFD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051" name="标题占位符 1"/>
          <p:cNvSpPr>
            <a:spLocks noGrp="1"/>
          </p:cNvSpPr>
          <p:nvPr>
            <p:ph type="title"/>
          </p:nvPr>
        </p:nvSpPr>
        <p:spPr>
          <a:xfrm>
            <a:off x="428625" y="214313"/>
            <a:ext cx="6215063" cy="868362"/>
          </a:xfrm>
          <a:prstGeom prst="rect">
            <a:avLst/>
          </a:prstGeom>
          <a:noFill/>
          <a:ln w="9525">
            <a:noFill/>
          </a:ln>
        </p:spPr>
        <p:txBody>
          <a:bodyPr anchor="ctr"/>
          <a:lstStyle/>
          <a:p>
            <a:pPr lvl="0"/>
            <a:r>
              <a:rPr lang="zh-CN" altLang="en-US" dirty="0"/>
              <a:t>单击此处编辑母版标题</a:t>
            </a:r>
            <a:endParaRPr lang="zh-CN" altLang="en-US" dirty="0"/>
          </a:p>
        </p:txBody>
      </p:sp>
      <p:sp>
        <p:nvSpPr>
          <p:cNvPr id="2052" name="文本占位符 2"/>
          <p:cNvSpPr>
            <a:spLocks noGrp="1"/>
          </p:cNvSpPr>
          <p:nvPr>
            <p:ph type="body" idx="1"/>
          </p:nvPr>
        </p:nvSpPr>
        <p:spPr>
          <a:xfrm>
            <a:off x="457200" y="1500188"/>
            <a:ext cx="8229600" cy="4625975"/>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FDA4BCB0-0268-481F-B640-53A9BD811628}"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lvl1pPr algn="r">
              <a:defRPr sz="1200">
                <a:solidFill>
                  <a:srgbClr val="898989"/>
                </a:solidFill>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174FFE8D-35CA-4A54-8089-7E8125B7E26A}" type="slidenum">
              <a:rPr kumimoji="0" lang="zh-CN" altLang="en-US" sz="1200" b="0" i="0" u="none" strike="noStrike" kern="1200" cap="none" spc="0" normalizeH="0" baseline="0" noProof="0"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pic>
        <p:nvPicPr>
          <p:cNvPr id="2056" name="Picture 2" descr="D:\花纹\儿童.png"/>
          <p:cNvPicPr>
            <a:picLocks noChangeAspect="1"/>
          </p:cNvPicPr>
          <p:nvPr/>
        </p:nvPicPr>
        <p:blipFill>
          <a:blip r:embed="rId15"/>
          <a:srcRect l="51201"/>
          <a:stretch>
            <a:fillRect/>
          </a:stretch>
        </p:blipFill>
        <p:spPr>
          <a:xfrm>
            <a:off x="7451725" y="5548313"/>
            <a:ext cx="1450975" cy="1166812"/>
          </a:xfrm>
          <a:prstGeom prst="rect">
            <a:avLst/>
          </a:prstGeom>
          <a:noFill/>
          <a:ln w="9525">
            <a:noFill/>
          </a:ln>
        </p:spPr>
      </p:pic>
      <p:sp>
        <p:nvSpPr>
          <p:cNvPr id="8" name="矩形 7"/>
          <p:cNvSpPr/>
          <p:nvPr/>
        </p:nvSpPr>
        <p:spPr>
          <a:xfrm>
            <a:off x="0" y="6719888"/>
            <a:ext cx="9144000" cy="138113"/>
          </a:xfrm>
          <a:prstGeom prst="rect">
            <a:avLst/>
          </a:prstGeom>
          <a:solidFill>
            <a:srgbClr val="0953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2058" name="Picture 5" descr="D:\花纹\1.png"/>
          <p:cNvPicPr>
            <a:picLocks noChangeAspect="1"/>
          </p:cNvPicPr>
          <p:nvPr/>
        </p:nvPicPr>
        <p:blipFill>
          <a:blip r:embed="rId16"/>
          <a:stretch>
            <a:fillRect/>
          </a:stretch>
        </p:blipFill>
        <p:spPr>
          <a:xfrm>
            <a:off x="6189663" y="0"/>
            <a:ext cx="2954337" cy="200025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ransition>
    <p:split/>
  </p:transition>
  <p:hf sldNum="0" hdr="0" ftr="0" dt="0"/>
  <p:txStyles>
    <p:title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2200">
          <a:solidFill>
            <a:schemeClr val="hlink"/>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hlink"/>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hlink"/>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hlink"/>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hlink"/>
          </a:solidFill>
          <a:latin typeface="+mn-lt"/>
          <a:ea typeface="+mn-ea"/>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hlink"/>
          </a:solidFill>
          <a:latin typeface="+mn-lt"/>
          <a:ea typeface="+mn-ea"/>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hlink"/>
          </a:solidFill>
          <a:latin typeface="+mn-lt"/>
          <a:ea typeface="+mn-ea"/>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hlink"/>
          </a:solidFill>
          <a:latin typeface="+mn-lt"/>
          <a:ea typeface="+mn-ea"/>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hlink"/>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tags" Target="../tags/tag1.xml"/><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image" Target="../media/image8.jpe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3.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24.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ctrTitle"/>
          </p:nvPr>
        </p:nvSpPr>
        <p:spPr>
          <a:xfrm>
            <a:off x="0" y="0"/>
            <a:ext cx="8820150" cy="576263"/>
          </a:xfrm>
        </p:spPr>
        <p:txBody>
          <a:bodyPr vert="horz" wrap="square" lIns="91440" tIns="45720" rIns="91440" bIns="45720" numCol="1" anchor="ctr"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7200" b="1" i="0" u="none" strike="noStrike" kern="0" cap="none" spc="0" normalizeH="0" baseline="0" noProof="0">
                <a:ln>
                  <a:noFill/>
                </a:ln>
                <a:solidFill>
                  <a:schemeClr val="accent2"/>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j-cs"/>
              </a:rPr>
              <a:t> </a:t>
            </a:r>
            <a:br>
              <a:rPr kumimoji="0" lang="zh-CN" altLang="en-US" sz="7200" b="1" i="0" u="none" strike="noStrike" kern="0" cap="none" spc="0" normalizeH="0" baseline="0" noProof="0">
                <a:ln>
                  <a:noFill/>
                </a:ln>
                <a:solidFill>
                  <a:schemeClr val="accent2"/>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j-cs"/>
              </a:rPr>
            </a:br>
            <a:endParaRPr kumimoji="0" lang="zh-CN" altLang="zh-CN" sz="4000" b="1" i="1" u="sng" strike="noStrike" kern="0" cap="none" spc="0" normalizeH="0" baseline="0" noProof="0">
              <a:ln>
                <a:noFill/>
              </a:ln>
              <a:solidFill>
                <a:schemeClr val="accent2"/>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j-cs"/>
            </a:endParaRPr>
          </a:p>
        </p:txBody>
      </p:sp>
      <p:sp>
        <p:nvSpPr>
          <p:cNvPr id="5124" name="Text Box 5"/>
          <p:cNvSpPr txBox="1"/>
          <p:nvPr/>
        </p:nvSpPr>
        <p:spPr>
          <a:xfrm>
            <a:off x="349885" y="2531110"/>
            <a:ext cx="8868410" cy="1322070"/>
          </a:xfrm>
          <a:prstGeom prst="rect">
            <a:avLst/>
          </a:prstGeom>
          <a:noFill/>
          <a:ln w="9525">
            <a:noFill/>
          </a:ln>
          <a:effectLst>
            <a:prstShdw prst="shdw12" dir="16200000">
              <a:schemeClr val="bg2">
                <a:alpha val="50000"/>
              </a:schemeClr>
            </a:prstShdw>
          </a:effectLst>
        </p:spPr>
        <p:txBody>
          <a:bodyPr wrap="square">
            <a:spAutoFit/>
          </a:bodyPr>
          <a:lstStyle/>
          <a:p>
            <a:pPr eaLnBrk="1" hangingPunct="1"/>
            <a:r>
              <a:rPr lang="zh-CN" altLang="en-US" sz="8000" b="1" dirty="0">
                <a:solidFill>
                  <a:srgbClr val="114F1D"/>
                </a:solidFill>
                <a:latin typeface="Arial" panose="020B0604020202020204" pitchFamily="34" charset="0"/>
                <a:ea typeface="黑体" panose="02010609060101010101" pitchFamily="49" charset="-122"/>
              </a:rPr>
              <a:t>儿童游戏环境规划</a:t>
            </a:r>
            <a:endParaRPr lang="zh-CN" altLang="en-US" sz="8000" b="1" dirty="0">
              <a:solidFill>
                <a:srgbClr val="114F1D"/>
              </a:solidFill>
              <a:latin typeface="Arial" panose="020B0604020202020204" pitchFamily="34" charset="0"/>
              <a:ea typeface="黑体" panose="02010609060101010101" pitchFamily="49" charset="-122"/>
            </a:endParaRPr>
          </a:p>
        </p:txBody>
      </p:sp>
      <p:sp>
        <p:nvSpPr>
          <p:cNvPr id="2" name="文本框 1"/>
          <p:cNvSpPr txBox="1"/>
          <p:nvPr/>
        </p:nvSpPr>
        <p:spPr>
          <a:xfrm>
            <a:off x="207010" y="138430"/>
            <a:ext cx="4584065" cy="706755"/>
          </a:xfrm>
          <a:prstGeom prst="rect">
            <a:avLst/>
          </a:prstGeom>
          <a:noFill/>
        </p:spPr>
        <p:txBody>
          <a:bodyPr wrap="none" rtlCol="0">
            <a:spAutoFit/>
          </a:bodyPr>
          <a:lstStyle/>
          <a:p>
            <a:r>
              <a:rPr lang="zh-CN" altLang="en-US" sz="2400" b="1" i="1"/>
              <a:t>学</a:t>
            </a:r>
            <a:r>
              <a:rPr lang="zh-CN" altLang="en-US" sz="2400" b="1" i="1"/>
              <a:t>前儿童游戏教程   主编  翟理红</a:t>
            </a:r>
            <a:r>
              <a:rPr lang="zh-CN" altLang="en-US" sz="4000" b="1" i="1"/>
              <a:t> </a:t>
            </a:r>
            <a:r>
              <a:rPr lang="zh-CN" altLang="en-US" sz="3600" b="1" i="1"/>
              <a:t> </a:t>
            </a:r>
            <a:endParaRPr lang="zh-CN" altLang="en-US" sz="3600" b="1" i="1"/>
          </a:p>
        </p:txBody>
      </p:sp>
    </p:spTree>
  </p:cSld>
  <p:clrMapOvr>
    <a:masterClrMapping/>
  </p:clrMapOvr>
  <p:transition>
    <p:spli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p:nvPr>
        </p:nvSpPr>
        <p:spPr>
          <a:xfrm>
            <a:off x="428625" y="180975"/>
            <a:ext cx="6215063" cy="868363"/>
          </a:xfrm>
        </p:spPr>
        <p:txBody>
          <a:bodyPr vert="horz" wrap="square" lIns="91440" tIns="45720" rIns="91440" bIns="45720" anchor="ctr"/>
          <a:lstStyle/>
          <a:p>
            <a:r>
              <a:rPr lang="zh-CN" altLang="en-US" sz="4400" b="1" i="1" dirty="0">
                <a:latin typeface="黑体" panose="02010609060101010101" pitchFamily="49" charset="-122"/>
                <a:ea typeface="黑体" panose="02010609060101010101" pitchFamily="49" charset="-122"/>
              </a:rPr>
              <a:t>学习向导</a:t>
            </a:r>
            <a:endParaRPr lang="zh-CN" altLang="en-US" sz="4400" b="1" i="1" dirty="0">
              <a:latin typeface="黑体" panose="02010609060101010101" pitchFamily="49" charset="-122"/>
              <a:ea typeface="黑体" panose="02010609060101010101" pitchFamily="49" charset="-122"/>
            </a:endParaRPr>
          </a:p>
        </p:txBody>
      </p:sp>
      <p:sp>
        <p:nvSpPr>
          <p:cNvPr id="7171" name="Rectangle 3"/>
          <p:cNvSpPr>
            <a:spLocks noGrp="1"/>
          </p:cNvSpPr>
          <p:nvPr>
            <p:ph idx="1"/>
          </p:nvPr>
        </p:nvSpPr>
        <p:spPr/>
        <p:txBody>
          <a:bodyPr vert="horz" wrap="square" lIns="91440" tIns="45720" rIns="91440" bIns="45720" anchor="t"/>
          <a:lstStyle/>
          <a:p>
            <a:pPr>
              <a:buNone/>
            </a:pPr>
            <a:endParaRPr lang="zh-CN" altLang="en-US" sz="5400" b="1" dirty="0"/>
          </a:p>
          <a:p>
            <a:pPr>
              <a:buNone/>
            </a:pPr>
            <a:r>
              <a:rPr lang="zh-CN" altLang="en-US" sz="5400" b="1" dirty="0"/>
              <a:t>       </a:t>
            </a:r>
            <a:endParaRPr lang="zh-CN" altLang="en-US" sz="8000" b="1" dirty="0"/>
          </a:p>
        </p:txBody>
      </p:sp>
      <p:pic>
        <p:nvPicPr>
          <p:cNvPr id="3" name="图片 2"/>
          <p:cNvPicPr>
            <a:picLocks noChangeAspect="1"/>
          </p:cNvPicPr>
          <p:nvPr/>
        </p:nvPicPr>
        <p:blipFill>
          <a:blip r:embed="rId1"/>
          <a:stretch>
            <a:fillRect/>
          </a:stretch>
        </p:blipFill>
        <p:spPr>
          <a:xfrm>
            <a:off x="-1270" y="1785620"/>
            <a:ext cx="8930005" cy="4055110"/>
          </a:xfrm>
          <a:prstGeom prst="rect">
            <a:avLst/>
          </a:prstGeom>
        </p:spPr>
      </p:pic>
    </p:spTree>
  </p:cSld>
  <p:clrMapOvr>
    <a:masterClrMapping/>
  </p:clrMapOvr>
  <p:transition>
    <p:spli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a:spLocks noChangeArrowheads="1"/>
          </p:cNvSpPr>
          <p:nvPr/>
        </p:nvSpPr>
        <p:spPr bwMode="auto">
          <a:xfrm>
            <a:off x="338138" y="271463"/>
            <a:ext cx="242824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400" b="1" i="1" dirty="0">
                <a:latin typeface="楷体_GB2312" panose="02010609030101010101" pitchFamily="49" charset="-122"/>
                <a:ea typeface="楷体_GB2312" panose="02010609030101010101" pitchFamily="49" charset="-122"/>
              </a:rPr>
              <a:t>教学提纲</a:t>
            </a:r>
            <a:endParaRPr lang="zh-CN" altLang="en-US" sz="4400" b="1" i="1" dirty="0">
              <a:latin typeface="楷体_GB2312" panose="02010609030101010101" pitchFamily="49" charset="-122"/>
              <a:ea typeface="楷体_GB2312" panose="02010609030101010101" pitchFamily="49" charset="-122"/>
            </a:endParaRPr>
          </a:p>
        </p:txBody>
      </p:sp>
      <p:sp>
        <p:nvSpPr>
          <p:cNvPr id="4" name="TextBox 2"/>
          <p:cNvSpPr txBox="1">
            <a:spLocks noChangeArrowheads="1"/>
          </p:cNvSpPr>
          <p:nvPr/>
        </p:nvSpPr>
        <p:spPr bwMode="auto">
          <a:xfrm>
            <a:off x="1167765" y="2121535"/>
            <a:ext cx="6252845" cy="230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Clr>
                <a:schemeClr val="accent1"/>
              </a:buClr>
              <a:buSzPct val="85000"/>
              <a:buFont typeface="Wingdings 2" panose="05020102010507070707" pitchFamily="18" charset="2"/>
              <a:buNone/>
            </a:pPr>
            <a:r>
              <a:rPr lang="zh-CN" altLang="en-US" sz="3600" b="1" dirty="0">
                <a:solidFill>
                  <a:srgbClr val="006600"/>
                </a:solidFill>
                <a:sym typeface="+mn-ea"/>
              </a:rPr>
              <a:t>一、儿童游戏的环境</a:t>
            </a:r>
            <a:endParaRPr lang="zh-CN" altLang="en-US" sz="3600" b="1" dirty="0">
              <a:solidFill>
                <a:srgbClr val="006600"/>
              </a:solidFill>
              <a:sym typeface="+mn-ea"/>
            </a:endParaRPr>
          </a:p>
          <a:p>
            <a:pPr>
              <a:buClr>
                <a:schemeClr val="accent1"/>
              </a:buClr>
              <a:buSzPct val="85000"/>
              <a:buFont typeface="Wingdings 2" panose="05020102010507070707" pitchFamily="18" charset="2"/>
              <a:buNone/>
            </a:pPr>
            <a:r>
              <a:rPr lang="zh-CN" altLang="en-US" sz="3600" b="1" dirty="0">
                <a:solidFill>
                  <a:srgbClr val="006600"/>
                </a:solidFill>
                <a:sym typeface="+mn-ea"/>
              </a:rPr>
              <a:t>二、室内游戏环境的规划</a:t>
            </a:r>
            <a:endParaRPr lang="zh-CN" altLang="en-US" sz="3600" dirty="0"/>
          </a:p>
          <a:p>
            <a:pPr>
              <a:buClr>
                <a:schemeClr val="accent1"/>
              </a:buClr>
              <a:buSzPct val="85000"/>
              <a:buFont typeface="Wingdings 2" panose="05020102010507070707" pitchFamily="18" charset="2"/>
              <a:buNone/>
            </a:pPr>
            <a:r>
              <a:rPr lang="zh-CN" altLang="en-US" sz="3600" b="1" dirty="0">
                <a:solidFill>
                  <a:srgbClr val="006600"/>
                </a:solidFill>
                <a:sym typeface="+mn-ea"/>
              </a:rPr>
              <a:t>三、室外游戏环境的规划</a:t>
            </a:r>
            <a:endParaRPr lang="zh-CN" altLang="en-US" sz="3600" b="1" dirty="0">
              <a:solidFill>
                <a:srgbClr val="006600"/>
              </a:solidFill>
            </a:endParaRPr>
          </a:p>
          <a:p>
            <a:pPr>
              <a:buClr>
                <a:schemeClr val="accent1"/>
              </a:buClr>
              <a:buSzPct val="85000"/>
              <a:buFont typeface="Wingdings 2" panose="05020102010507070707" pitchFamily="18" charset="2"/>
              <a:buNone/>
            </a:pPr>
            <a:r>
              <a:rPr lang="zh-CN" altLang="en-US" sz="3600" b="1" dirty="0">
                <a:solidFill>
                  <a:srgbClr val="006600"/>
                </a:solidFill>
                <a:sym typeface="+mn-ea"/>
              </a:rPr>
              <a:t>四、 玩具和游戏材料</a:t>
            </a:r>
            <a:endParaRPr lang="zh-CN" altLang="en-US" sz="3600" b="1" dirty="0">
              <a:latin typeface="楷体_GB2312" panose="02010609030101010101" pitchFamily="49" charset="-122"/>
              <a:ea typeface="楷体_GB2312" panose="02010609030101010101" pitchFamily="49" charset="-122"/>
              <a:sym typeface="+mn-ea"/>
            </a:endParaRPr>
          </a:p>
        </p:txBody>
      </p:sp>
    </p:spTree>
  </p:cSld>
  <p:clrMapOvr>
    <a:masterClrMapping/>
  </p:clrMapOvr>
  <p:transition>
    <p:spli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p:nvPr>
        </p:nvSpPr>
        <p:spPr/>
        <p:txBody>
          <a:bodyPr vert="horz" wrap="square" bIns="91440" anchor="b"/>
          <a:p>
            <a:pPr>
              <a:buNone/>
            </a:pPr>
            <a:endParaRPr lang="zh-CN" altLang="en-US" dirty="0"/>
          </a:p>
        </p:txBody>
      </p:sp>
      <p:sp>
        <p:nvSpPr>
          <p:cNvPr id="9219" name="内容占位符 2"/>
          <p:cNvSpPr>
            <a:spLocks noGrp="1"/>
          </p:cNvSpPr>
          <p:nvPr>
            <p:ph sz="quarter" idx="1"/>
          </p:nvPr>
        </p:nvSpPr>
        <p:spPr>
          <a:xfrm>
            <a:off x="757555" y="1444625"/>
            <a:ext cx="7199630" cy="4367530"/>
          </a:xfrm>
        </p:spPr>
        <p:txBody>
          <a:bodyPr wrap="square" anchor="t"/>
          <a:p>
            <a:pPr>
              <a:buClr>
                <a:schemeClr val="accent1"/>
              </a:buClr>
              <a:buSzPct val="85000"/>
              <a:buFont typeface="Wingdings 2" panose="05020102010507070707" pitchFamily="18" charset="2"/>
              <a:buNone/>
            </a:pPr>
            <a:r>
              <a:rPr lang="en-US" altLang="zh-CN" sz="3600" b="1" dirty="0">
                <a:solidFill>
                  <a:srgbClr val="006600"/>
                </a:solidFill>
              </a:rPr>
              <a:t>     </a:t>
            </a:r>
            <a:endParaRPr lang="zh-CN" altLang="en-US" sz="2000" b="1" dirty="0">
              <a:solidFill>
                <a:srgbClr val="006600"/>
              </a:solidFill>
              <a:latin typeface="华文行楷" panose="02010800040101010101" pitchFamily="2" charset="-122"/>
              <a:ea typeface="华文行楷" panose="02010800040101010101" pitchFamily="2" charset="-122"/>
              <a:cs typeface="华文行楷" panose="02010800040101010101" pitchFamily="2" charset="-122"/>
            </a:endParaRPr>
          </a:p>
          <a:p>
            <a:pPr>
              <a:buClr>
                <a:schemeClr val="accent1"/>
              </a:buClr>
              <a:buSzPct val="85000"/>
              <a:buFont typeface="Wingdings 2" panose="05020102010507070707" pitchFamily="18" charset="2"/>
              <a:buNone/>
            </a:pPr>
            <a:r>
              <a:rPr lang="zh-CN" altLang="en-US" sz="2000" b="1" dirty="0">
                <a:solidFill>
                  <a:srgbClr val="006600"/>
                </a:solidFill>
                <a:latin typeface="华文行楷" panose="02010800040101010101" pitchFamily="2" charset="-122"/>
                <a:ea typeface="华文行楷" panose="02010800040101010101" pitchFamily="2" charset="-122"/>
                <a:cs typeface="华文行楷" panose="02010800040101010101" pitchFamily="2" charset="-122"/>
              </a:rPr>
              <a:t>             </a:t>
            </a:r>
            <a:r>
              <a:rPr lang="zh-CN" altLang="en-US" sz="2000" b="1" dirty="0">
                <a:solidFill>
                  <a:srgbClr val="006600"/>
                </a:solidFill>
                <a:latin typeface="华文新魏" panose="02010800040101010101" charset="-122"/>
                <a:ea typeface="华文新魏" panose="02010800040101010101" charset="-122"/>
                <a:cs typeface="华文新魏" panose="02010800040101010101" charset="-122"/>
              </a:rPr>
              <a:t>蒙台梭利主张：要让儿童在适宜的环境里从事愉快的活动，通过有趣的“工作”来塑造自己的精神，才能使儿童达到“正常化”。是的，当我们的孩子置身于这样的环境里，我们不需要对他们指手画脚，他们便自觉地开始了行动，攀、爬、钻，嬉戏、闲聊，沙、水流动都无一不在孕育着未来的体育健将、建筑专家……这就是儿童的工作，是这块“实验地”给孩子无限的发展空间。</a:t>
            </a:r>
            <a:endParaRPr lang="zh-CN" altLang="en-US" sz="2000" b="1" dirty="0">
              <a:solidFill>
                <a:srgbClr val="006600"/>
              </a:solidFill>
              <a:latin typeface="华文新魏" panose="02010800040101010101" charset="-122"/>
              <a:ea typeface="华文新魏" panose="02010800040101010101" charset="-122"/>
              <a:cs typeface="华文新魏" panose="02010800040101010101" charset="-122"/>
            </a:endParaRPr>
          </a:p>
        </p:txBody>
      </p:sp>
    </p:spTree>
  </p:cSld>
  <p:clrMapOvr>
    <a:masterClrMapping/>
  </p:clrMapOvr>
  <p:transition>
    <p:spli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pPr>
              <a:buClr>
                <a:schemeClr val="accent1"/>
              </a:buClr>
              <a:buSzPct val="85000"/>
              <a:buFont typeface="Wingdings 2" panose="05020102010507070707" pitchFamily="18" charset="2"/>
              <a:buNone/>
            </a:pPr>
            <a:r>
              <a:rPr lang="en-US" altLang="zh-CN" b="1" dirty="0">
                <a:solidFill>
                  <a:srgbClr val="006600"/>
                </a:solidFill>
                <a:sym typeface="+mn-ea"/>
              </a:rPr>
              <a:t>                        </a:t>
            </a:r>
            <a:r>
              <a:rPr lang="zh-CN" altLang="en-US" sz="3600" b="1" dirty="0">
                <a:solidFill>
                  <a:srgbClr val="006600"/>
                </a:solidFill>
                <a:sym typeface="+mn-ea"/>
              </a:rPr>
              <a:t>第一节    儿童游戏的环境</a:t>
            </a:r>
            <a:endParaRPr lang="zh-CN" altLang="en-US" sz="3600" b="1" dirty="0">
              <a:solidFill>
                <a:srgbClr val="006600"/>
              </a:solidFill>
            </a:endParaRPr>
          </a:p>
          <a:p>
            <a:pPr>
              <a:buClr>
                <a:schemeClr val="accent1"/>
              </a:buClr>
              <a:buSzPct val="85000"/>
              <a:buFont typeface="Wingdings 2" panose="05020102010507070707" pitchFamily="18" charset="2"/>
              <a:buNone/>
            </a:pPr>
            <a:endParaRPr lang="zh-CN" altLang="en-US" sz="3600" b="1" dirty="0">
              <a:solidFill>
                <a:srgbClr val="006600"/>
              </a:solidFill>
            </a:endParaRPr>
          </a:p>
        </p:txBody>
      </p:sp>
    </p:spTree>
  </p:cSld>
  <p:clrMapOvr>
    <a:masterClrMapping/>
  </p:clrMapOvr>
  <p:transition>
    <p:spli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标题 1"/>
          <p:cNvSpPr>
            <a:spLocks noGrp="1"/>
          </p:cNvSpPr>
          <p:nvPr>
            <p:ph type="title"/>
          </p:nvPr>
        </p:nvSpPr>
        <p:spPr>
          <a:noFill/>
          <a:ln>
            <a:noFill/>
          </a:ln>
        </p:spPr>
        <p:txBody>
          <a:bodyPr vert="horz" lIns="91440" tIns="45720" rIns="91440" bIns="45720" anchor="ctr" anchorCtr="0"/>
          <a:p>
            <a:pPr defTabSz="514350" fontAlgn="base">
              <a:buNone/>
            </a:pPr>
            <a:r>
              <a:rPr lang="zh-CN" altLang="en-US" sz="2800" kern="1200" baseline="0">
                <a:latin typeface="+mj-lt"/>
                <a:ea typeface="+mj-ea"/>
                <a:cs typeface="+mj-cs"/>
              </a:rPr>
              <a:t>第一节 儿童游戏环境</a:t>
            </a:r>
            <a:endParaRPr lang="zh-CN" altLang="en-US" sz="2800" kern="1200" baseline="0">
              <a:latin typeface="+mj-lt"/>
              <a:ea typeface="+mj-ea"/>
              <a:cs typeface="+mj-cs"/>
            </a:endParaRPr>
          </a:p>
        </p:txBody>
      </p:sp>
      <p:sp>
        <p:nvSpPr>
          <p:cNvPr id="3" name="内容占位符 2"/>
          <p:cNvSpPr>
            <a:spLocks noGrp="1"/>
          </p:cNvSpPr>
          <p:nvPr>
            <p:ph idx="1"/>
          </p:nvPr>
        </p:nvSpPr>
        <p:spPr>
          <a:xfrm>
            <a:off x="514350" y="981075"/>
            <a:ext cx="8115300" cy="5443538"/>
          </a:xfrm>
          <a:noFill/>
          <a:ln>
            <a:noFill/>
          </a:ln>
        </p:spPr>
        <p:txBody>
          <a:bodyPr lIns="91440" tIns="45720" rIns="91440" bIns="45720" anchor="t" anchorCtr="0"/>
          <a:p>
            <a:pPr marL="0" indent="0" defTabSz="514350" fontAlgn="base">
              <a:lnSpc>
                <a:spcPct val="150000"/>
              </a:lnSpc>
              <a:spcBef>
                <a:spcPts val="200"/>
              </a:spcBef>
              <a:buSzPct val="60000"/>
              <a:buFont typeface="Wingdings" panose="05000000000000000000" pitchFamily="2" charset="2"/>
              <a:buNone/>
            </a:pPr>
            <a:r>
              <a:rPr lang="zh-CN" altLang="en-US" sz="2800" kern="1200" baseline="0" dirty="0" smtClean="0">
                <a:latin typeface="黑体" panose="02010609060101010101" pitchFamily="49" charset="-122"/>
                <a:ea typeface="+mn-ea"/>
                <a:cs typeface="+mn-cs"/>
                <a:sym typeface="Arial" panose="020B0604020202020204" pitchFamily="34" charset="0"/>
              </a:rPr>
              <a:t>一、游戏环境的内涵</a:t>
            </a:r>
            <a:endParaRPr lang="zh-CN" altLang="en-US" sz="2800" kern="1200" baseline="0" dirty="0" smtClean="0">
              <a:latin typeface="黑体" panose="02010609060101010101" pitchFamily="49" charset="-122"/>
              <a:ea typeface="+mn-ea"/>
              <a:cs typeface="+mn-cs"/>
              <a:sym typeface="Arial" panose="020B0604020202020204" pitchFamily="34" charset="0"/>
            </a:endParaRPr>
          </a:p>
          <a:p>
            <a:pPr marL="0" indent="0" defTabSz="514350" fontAlgn="base">
              <a:lnSpc>
                <a:spcPct val="150000"/>
              </a:lnSpc>
              <a:spcBef>
                <a:spcPts val="200"/>
              </a:spcBef>
              <a:buSzPct val="60000"/>
              <a:buFont typeface="Wingdings" panose="05000000000000000000" pitchFamily="2" charset="2"/>
              <a:buNone/>
            </a:pPr>
            <a:endParaRPr lang="zh-CN" altLang="en-US" sz="2800" kern="1200" baseline="0" dirty="0" smtClean="0">
              <a:latin typeface="黑体" panose="02010609060101010101" pitchFamily="49" charset="-122"/>
              <a:ea typeface="+mn-ea"/>
              <a:cs typeface="+mn-cs"/>
              <a:sym typeface="Arial" panose="020B0604020202020204" pitchFamily="34" charset="0"/>
            </a:endParaRPr>
          </a:p>
        </p:txBody>
      </p:sp>
      <p:pic>
        <p:nvPicPr>
          <p:cNvPr id="8195" name="图片 3" descr="3"/>
          <p:cNvPicPr>
            <a:picLocks noChangeAspect="1"/>
          </p:cNvPicPr>
          <p:nvPr/>
        </p:nvPicPr>
        <p:blipFill>
          <a:blip r:embed="rId1"/>
          <a:stretch>
            <a:fillRect/>
          </a:stretch>
        </p:blipFill>
        <p:spPr>
          <a:xfrm>
            <a:off x="723900" y="2909888"/>
            <a:ext cx="4184650" cy="3138487"/>
          </a:xfrm>
          <a:prstGeom prst="rect">
            <a:avLst/>
          </a:prstGeom>
          <a:noFill/>
          <a:ln w="9525">
            <a:noFill/>
          </a:ln>
        </p:spPr>
      </p:pic>
      <p:pic>
        <p:nvPicPr>
          <p:cNvPr id="8196" name="图片 4" descr="C:\Users\Administrator\Desktop\4.jpg4"/>
          <p:cNvPicPr>
            <a:picLocks noChangeAspect="1"/>
          </p:cNvPicPr>
          <p:nvPr/>
        </p:nvPicPr>
        <p:blipFill>
          <a:blip r:embed="rId2"/>
          <a:srcRect t="13829" r="-1584"/>
          <a:stretch>
            <a:fillRect/>
          </a:stretch>
        </p:blipFill>
        <p:spPr>
          <a:xfrm>
            <a:off x="4995863" y="1268413"/>
            <a:ext cx="3633787" cy="4111625"/>
          </a:xfrm>
          <a:prstGeom prst="rect">
            <a:avLst/>
          </a:prstGeom>
          <a:noFill/>
          <a:ln w="9525">
            <a:noFill/>
          </a:ln>
        </p:spPr>
      </p:pic>
    </p:spTree>
    <p:custDataLst>
      <p:tags r:id="rId3"/>
    </p:custDataLst>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charRg st="0" end="11"/>
                                            </p:txEl>
                                          </p:spTgt>
                                        </p:tgtEl>
                                        <p:attrNameLst>
                                          <p:attrName>style.visibility</p:attrName>
                                        </p:attrNameLst>
                                      </p:cBhvr>
                                      <p:to>
                                        <p:strVal val="visible"/>
                                      </p:to>
                                    </p:set>
                                    <p:animEffect transition="in" filter="box(in)">
                                      <p:cBhvr>
                                        <p:cTn id="7" dur="2000"/>
                                        <p:tgtEl>
                                          <p:spTgt spid="3">
                                            <p:txEl>
                                              <p:charRg st="0"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p:nvPr>
        </p:nvSpPr>
        <p:spPr/>
        <p:txBody>
          <a:bodyPr vert="horz" wrap="square" bIns="91440" anchor="b"/>
          <a:p>
            <a:pPr>
              <a:buNone/>
            </a:pPr>
            <a:r>
              <a:rPr lang="zh-CN" altLang="en-US" sz="3200" dirty="0"/>
              <a:t>一、游戏环境的内涵</a:t>
            </a:r>
            <a:endParaRPr lang="zh-CN" altLang="en-US" sz="3200" dirty="0"/>
          </a:p>
        </p:txBody>
      </p:sp>
      <p:sp>
        <p:nvSpPr>
          <p:cNvPr id="10243" name="内容占位符 2"/>
          <p:cNvSpPr>
            <a:spLocks noGrp="1"/>
          </p:cNvSpPr>
          <p:nvPr>
            <p:ph sz="quarter" idx="1"/>
          </p:nvPr>
        </p:nvSpPr>
        <p:spPr>
          <a:xfrm>
            <a:off x="457200" y="1500505"/>
            <a:ext cx="8229600" cy="4944110"/>
          </a:xfrm>
        </p:spPr>
        <p:txBody>
          <a:bodyPr wrap="square" anchor="t"/>
          <a:p>
            <a:pPr>
              <a:buClr>
                <a:schemeClr val="accent1"/>
              </a:buClr>
              <a:buSzPct val="85000"/>
              <a:buFont typeface="Wingdings 2" panose="05020102010507070707" pitchFamily="18" charset="2"/>
              <a:buNone/>
            </a:pPr>
            <a:r>
              <a:rPr lang="zh-CN" altLang="en-US" dirty="0"/>
              <a:t>              </a:t>
            </a:r>
            <a:r>
              <a:rPr lang="zh-CN" altLang="en-US" dirty="0">
                <a:solidFill>
                  <a:srgbClr val="006600"/>
                </a:solidFill>
              </a:rPr>
              <a:t> </a:t>
            </a:r>
            <a:r>
              <a:rPr lang="zh-CN" altLang="en-US" sz="2400" dirty="0">
                <a:solidFill>
                  <a:srgbClr val="006600"/>
                </a:solidFill>
              </a:rPr>
              <a:t>游戏环境是指为儿童游戏活动所提供的条件，包括物质环境和心理环境两个方面：</a:t>
            </a:r>
            <a:endParaRPr lang="zh-CN" altLang="en-US" sz="2400" dirty="0">
              <a:solidFill>
                <a:srgbClr val="006600"/>
              </a:solidFill>
            </a:endParaRPr>
          </a:p>
          <a:p>
            <a:pPr>
              <a:buClr>
                <a:schemeClr val="accent1"/>
              </a:buClr>
              <a:buSzPct val="85000"/>
              <a:buFont typeface="Wingdings 2" panose="05020102010507070707" pitchFamily="18" charset="2"/>
              <a:buNone/>
            </a:pPr>
            <a:endParaRPr lang="zh-CN" altLang="en-US" sz="2400" dirty="0">
              <a:solidFill>
                <a:srgbClr val="006600"/>
              </a:solidFill>
            </a:endParaRPr>
          </a:p>
          <a:p>
            <a:pPr>
              <a:buClr>
                <a:schemeClr val="accent1"/>
              </a:buClr>
              <a:buSzPct val="85000"/>
              <a:buFont typeface="Wingdings 2" panose="05020102010507070707" pitchFamily="18" charset="2"/>
              <a:buNone/>
            </a:pPr>
            <a:r>
              <a:rPr lang="zh-CN" altLang="en-US" sz="2400" dirty="0">
                <a:solidFill>
                  <a:srgbClr val="006600"/>
                </a:solidFill>
              </a:rPr>
              <a:t>             </a:t>
            </a:r>
            <a:r>
              <a:rPr lang="en-US" altLang="zh-CN" sz="2400" dirty="0">
                <a:solidFill>
                  <a:srgbClr val="006600"/>
                </a:solidFill>
              </a:rPr>
              <a:t>——</a:t>
            </a:r>
            <a:r>
              <a:rPr lang="zh-CN" altLang="en-US" sz="2400" dirty="0">
                <a:solidFill>
                  <a:srgbClr val="006600"/>
                </a:solidFill>
              </a:rPr>
              <a:t>物质环境主要是指幼儿园各种人工或非人工的游戏空间和场地、游戏材料、游戏时间等；</a:t>
            </a:r>
            <a:endParaRPr lang="zh-CN" altLang="en-US" sz="2400" dirty="0">
              <a:solidFill>
                <a:srgbClr val="006600"/>
              </a:solidFill>
            </a:endParaRPr>
          </a:p>
          <a:p>
            <a:pPr>
              <a:buClr>
                <a:schemeClr val="accent1"/>
              </a:buClr>
              <a:buSzPct val="85000"/>
              <a:buFont typeface="Wingdings 2" panose="05020102010507070707" pitchFamily="18" charset="2"/>
              <a:buNone/>
            </a:pPr>
            <a:r>
              <a:rPr lang="zh-CN" altLang="en-US" sz="2400" dirty="0">
                <a:solidFill>
                  <a:srgbClr val="006600"/>
                </a:solidFill>
              </a:rPr>
              <a:t>             </a:t>
            </a:r>
            <a:r>
              <a:rPr lang="en-US" altLang="zh-CN" sz="2400" dirty="0">
                <a:solidFill>
                  <a:srgbClr val="006600"/>
                </a:solidFill>
              </a:rPr>
              <a:t>——</a:t>
            </a:r>
            <a:r>
              <a:rPr lang="zh-CN" altLang="en-US" sz="2400" dirty="0">
                <a:solidFill>
                  <a:srgbClr val="006600"/>
                </a:solidFill>
              </a:rPr>
              <a:t>心理环境是指环境中的人际关系及心理气氛，包括师幼关系以及儿童与儿童之间的同伴关系、宽松自由的游戏氛围等。</a:t>
            </a:r>
            <a:endParaRPr lang="zh-CN" altLang="en-US" sz="2400" dirty="0">
              <a:solidFill>
                <a:srgbClr val="006600"/>
              </a:solidFill>
            </a:endParaRPr>
          </a:p>
          <a:p>
            <a:pPr>
              <a:buClr>
                <a:schemeClr val="accent1"/>
              </a:buClr>
              <a:buSzPct val="85000"/>
              <a:buFont typeface="Wingdings 2" panose="05020102010507070707" pitchFamily="18" charset="2"/>
              <a:buNone/>
            </a:pPr>
            <a:endParaRPr lang="zh-CN" altLang="en-US" sz="2400" dirty="0">
              <a:solidFill>
                <a:srgbClr val="006600"/>
              </a:solidFill>
            </a:endParaRPr>
          </a:p>
          <a:p>
            <a:pPr>
              <a:buClr>
                <a:schemeClr val="accent1"/>
              </a:buClr>
              <a:buSzPct val="85000"/>
              <a:buFont typeface="Wingdings 2" panose="05020102010507070707" pitchFamily="18" charset="2"/>
              <a:buNone/>
            </a:pPr>
            <a:r>
              <a:rPr lang="zh-CN" altLang="en-US" sz="2400" dirty="0">
                <a:solidFill>
                  <a:srgbClr val="006600"/>
                </a:solidFill>
              </a:rPr>
              <a:t>             游戏环境的规划是在幼儿园开展游戏重要的一步，它强调将整个游戏环境作为一个动态系统，发挥整体优化功能。</a:t>
            </a:r>
            <a:endParaRPr lang="zh-CN" altLang="en-US" sz="2400" dirty="0">
              <a:solidFill>
                <a:srgbClr val="006600"/>
              </a:solidFill>
            </a:endParaRPr>
          </a:p>
        </p:txBody>
      </p:sp>
    </p:spTree>
  </p:cSld>
  <p:clrMapOvr>
    <a:masterClrMapping/>
  </p:clrMapOvr>
  <p:transition>
    <p:spli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7" name="标题 1"/>
          <p:cNvSpPr>
            <a:spLocks noGrp="1"/>
          </p:cNvSpPr>
          <p:nvPr>
            <p:ph type="title"/>
          </p:nvPr>
        </p:nvSpPr>
        <p:spPr>
          <a:noFill/>
          <a:ln>
            <a:noFill/>
          </a:ln>
        </p:spPr>
        <p:txBody>
          <a:bodyPr vert="horz" lIns="91440" tIns="45720" rIns="91440" bIns="45720" anchor="ctr" anchorCtr="0"/>
          <a:p>
            <a:pPr defTabSz="514350" fontAlgn="base">
              <a:buNone/>
            </a:pPr>
            <a:r>
              <a:rPr lang="zh-CN" altLang="en-US" sz="2800" kern="1200" baseline="0">
                <a:latin typeface="+mj-lt"/>
                <a:ea typeface="+mj-ea"/>
                <a:cs typeface="+mj-cs"/>
              </a:rPr>
              <a:t>第一节 儿童游戏环境</a:t>
            </a:r>
            <a:endParaRPr lang="zh-CN" altLang="en-US" sz="2800" kern="1200" baseline="0">
              <a:latin typeface="+mj-lt"/>
              <a:ea typeface="+mj-ea"/>
              <a:cs typeface="+mj-cs"/>
            </a:endParaRPr>
          </a:p>
        </p:txBody>
      </p:sp>
      <p:pic>
        <p:nvPicPr>
          <p:cNvPr id="9218" name="图片 3" descr="C:\Users\Administrator\Desktop\6.jpg6"/>
          <p:cNvPicPr>
            <a:picLocks noChangeAspect="1"/>
          </p:cNvPicPr>
          <p:nvPr/>
        </p:nvPicPr>
        <p:blipFill>
          <a:blip r:embed="rId1"/>
          <a:stretch>
            <a:fillRect/>
          </a:stretch>
        </p:blipFill>
        <p:spPr>
          <a:xfrm>
            <a:off x="5784850" y="2493010"/>
            <a:ext cx="3208020" cy="3700145"/>
          </a:xfrm>
          <a:prstGeom prst="rect">
            <a:avLst/>
          </a:prstGeom>
          <a:noFill/>
          <a:ln w="9525">
            <a:noFill/>
          </a:ln>
        </p:spPr>
      </p:pic>
      <p:sp>
        <p:nvSpPr>
          <p:cNvPr id="3" name="内容占位符 2"/>
          <p:cNvSpPr>
            <a:spLocks noGrp="1"/>
          </p:cNvSpPr>
          <p:nvPr>
            <p:ph idx="1"/>
          </p:nvPr>
        </p:nvSpPr>
        <p:spPr>
          <a:xfrm>
            <a:off x="323215" y="1412875"/>
            <a:ext cx="8115300" cy="5443538"/>
          </a:xfrm>
          <a:noFill/>
          <a:ln>
            <a:noFill/>
          </a:ln>
        </p:spPr>
        <p:txBody>
          <a:bodyPr lIns="91440" tIns="45720" rIns="91440" bIns="45720" anchor="t" anchorCtr="0"/>
          <a:p>
            <a:pPr marL="0" indent="0" defTabSz="514350" fontAlgn="base">
              <a:lnSpc>
                <a:spcPct val="150000"/>
              </a:lnSpc>
              <a:spcBef>
                <a:spcPts val="200"/>
              </a:spcBef>
              <a:buSzPct val="60000"/>
              <a:buFont typeface="Wingdings" panose="05000000000000000000" pitchFamily="2" charset="2"/>
              <a:buNone/>
            </a:pPr>
            <a:r>
              <a:rPr lang="zh-CN" altLang="en-US" sz="2400" baseline="0" dirty="0">
                <a:solidFill>
                  <a:srgbClr val="006600"/>
                </a:solidFill>
                <a:ea typeface="+mn-ea"/>
                <a:cs typeface="+mn-cs"/>
              </a:rPr>
              <a:t>二、规划游戏环境的意义</a:t>
            </a:r>
            <a:endParaRPr lang="zh-CN" altLang="en-US" sz="2400" baseline="0" dirty="0">
              <a:solidFill>
                <a:srgbClr val="006600"/>
              </a:solidFill>
              <a:cs typeface="+mn-cs"/>
            </a:endParaRPr>
          </a:p>
          <a:p>
            <a:pPr marL="0" indent="0" defTabSz="514350" fontAlgn="base">
              <a:lnSpc>
                <a:spcPct val="150000"/>
              </a:lnSpc>
              <a:spcBef>
                <a:spcPts val="200"/>
              </a:spcBef>
              <a:buSzPct val="60000"/>
              <a:buFont typeface="Wingdings" panose="05000000000000000000" pitchFamily="2" charset="2"/>
              <a:buNone/>
            </a:pPr>
            <a:r>
              <a:rPr lang="zh-CN" altLang="en-US" sz="2400" baseline="0" dirty="0">
                <a:solidFill>
                  <a:srgbClr val="006600"/>
                </a:solidFill>
                <a:cs typeface="+mn-cs"/>
              </a:rPr>
              <a:t>1、可提高教育的有效性</a:t>
            </a:r>
            <a:endParaRPr lang="zh-CN" altLang="en-US" sz="2400" baseline="0" dirty="0">
              <a:solidFill>
                <a:srgbClr val="006600"/>
              </a:solidFill>
              <a:cs typeface="+mn-cs"/>
            </a:endParaRPr>
          </a:p>
          <a:p>
            <a:pPr marL="0" indent="0" defTabSz="514350" fontAlgn="base">
              <a:lnSpc>
                <a:spcPct val="150000"/>
              </a:lnSpc>
              <a:spcBef>
                <a:spcPts val="200"/>
              </a:spcBef>
              <a:buSzPct val="60000"/>
              <a:buFont typeface="Wingdings" panose="05000000000000000000" pitchFamily="2" charset="2"/>
              <a:buNone/>
            </a:pPr>
            <a:r>
              <a:rPr lang="zh-CN" altLang="en-US" sz="2400" baseline="0" dirty="0">
                <a:solidFill>
                  <a:srgbClr val="006600"/>
                </a:solidFill>
                <a:cs typeface="+mn-cs"/>
              </a:rPr>
              <a:t>2、</a:t>
            </a:r>
            <a:r>
              <a:rPr lang="zh-CN" altLang="en-US" sz="2400" baseline="0" dirty="0">
                <a:solidFill>
                  <a:srgbClr val="006600"/>
                </a:solidFill>
                <a:cs typeface="+mn-cs"/>
                <a:sym typeface="Arial" panose="020B0604020202020204" pitchFamily="34" charset="0"/>
              </a:rPr>
              <a:t>能给幼儿提供无限创新空间，</a:t>
            </a:r>
            <a:endParaRPr lang="zh-CN" altLang="en-US" sz="2400" baseline="0" dirty="0">
              <a:solidFill>
                <a:srgbClr val="006600"/>
              </a:solidFill>
              <a:cs typeface="+mn-cs"/>
              <a:sym typeface="Arial" panose="020B0604020202020204" pitchFamily="34" charset="0"/>
            </a:endParaRPr>
          </a:p>
          <a:p>
            <a:pPr marL="0" indent="0" defTabSz="514350" fontAlgn="base">
              <a:lnSpc>
                <a:spcPct val="150000"/>
              </a:lnSpc>
              <a:spcBef>
                <a:spcPts val="200"/>
              </a:spcBef>
              <a:buSzPct val="60000"/>
              <a:buFont typeface="Wingdings" panose="05000000000000000000" pitchFamily="2" charset="2"/>
              <a:buNone/>
            </a:pPr>
            <a:r>
              <a:rPr lang="zh-CN" altLang="en-US" sz="2400" baseline="0" dirty="0">
                <a:solidFill>
                  <a:srgbClr val="006600"/>
                </a:solidFill>
                <a:cs typeface="+mn-cs"/>
                <a:sym typeface="Arial" panose="020B0604020202020204" pitchFamily="34" charset="0"/>
              </a:rPr>
              <a:t>能满足幼儿探求认识周围世界的需要；</a:t>
            </a:r>
            <a:endParaRPr lang="zh-CN" altLang="en-US" sz="2400" baseline="0" dirty="0">
              <a:solidFill>
                <a:srgbClr val="006600"/>
              </a:solidFill>
              <a:cs typeface="+mn-cs"/>
              <a:sym typeface="Arial" panose="020B0604020202020204" pitchFamily="34" charset="0"/>
            </a:endParaRPr>
          </a:p>
          <a:p>
            <a:pPr marL="0" indent="0" defTabSz="514350" fontAlgn="base">
              <a:lnSpc>
                <a:spcPct val="150000"/>
              </a:lnSpc>
              <a:spcBef>
                <a:spcPts val="200"/>
              </a:spcBef>
              <a:buSzPct val="60000"/>
              <a:buFont typeface="Wingdings" panose="05000000000000000000" pitchFamily="2" charset="2"/>
              <a:buNone/>
            </a:pPr>
            <a:r>
              <a:rPr lang="zh-CN" altLang="en-US" sz="2400" baseline="0" dirty="0">
                <a:solidFill>
                  <a:srgbClr val="006600"/>
                </a:solidFill>
                <a:cs typeface="+mn-cs"/>
                <a:sym typeface="Arial" panose="020B0604020202020204" pitchFamily="34" charset="0"/>
              </a:rPr>
              <a:t>3、能让幼儿有序而自主地游戏</a:t>
            </a:r>
            <a:endParaRPr lang="zh-CN" altLang="en-US" sz="2400" baseline="0" dirty="0">
              <a:solidFill>
                <a:srgbClr val="006600"/>
              </a:solidFill>
              <a:cs typeface="+mn-cs"/>
              <a:sym typeface="Arial" panose="020B0604020202020204" pitchFamily="34" charset="0"/>
            </a:endParaRPr>
          </a:p>
          <a:p>
            <a:pPr marL="0" indent="0" defTabSz="514350" fontAlgn="base">
              <a:lnSpc>
                <a:spcPct val="150000"/>
              </a:lnSpc>
              <a:spcBef>
                <a:spcPts val="200"/>
              </a:spcBef>
              <a:buSzPct val="60000"/>
              <a:buFont typeface="Wingdings" panose="05000000000000000000" pitchFamily="2" charset="2"/>
              <a:buNone/>
            </a:pPr>
            <a:endParaRPr lang="zh-CN" altLang="en-US" sz="2400" baseline="0" dirty="0">
              <a:solidFill>
                <a:srgbClr val="006600"/>
              </a:solidFill>
              <a:latin typeface="+mn-lt"/>
              <a:ea typeface="+mn-ea"/>
              <a:cs typeface="+mn-cs"/>
              <a:sym typeface="Arial" panose="020B0604020202020204" pitchFamily="34" charset="0"/>
            </a:endParaRPr>
          </a:p>
          <a:p>
            <a:pPr marL="0" indent="0" defTabSz="514350" fontAlgn="base">
              <a:lnSpc>
                <a:spcPct val="150000"/>
              </a:lnSpc>
              <a:spcBef>
                <a:spcPts val="200"/>
              </a:spcBef>
              <a:buSzPct val="60000"/>
              <a:buFont typeface="Wingdings" panose="05000000000000000000" pitchFamily="2" charset="2"/>
              <a:buNone/>
            </a:pPr>
            <a:r>
              <a:rPr lang="zh-CN" altLang="en-US" sz="2400" baseline="0" dirty="0">
                <a:solidFill>
                  <a:srgbClr val="006600"/>
                </a:solidFill>
                <a:latin typeface="+mn-lt"/>
                <a:ea typeface="+mn-ea"/>
                <a:cs typeface="+mn-cs"/>
                <a:sym typeface="Arial" panose="020B0604020202020204" pitchFamily="34" charset="0"/>
              </a:rPr>
              <a:t>规划游戏环境可分为室内环境、</a:t>
            </a:r>
            <a:endParaRPr lang="zh-CN" altLang="en-US" sz="2400" baseline="0" dirty="0">
              <a:solidFill>
                <a:srgbClr val="006600"/>
              </a:solidFill>
              <a:latin typeface="+mn-lt"/>
              <a:ea typeface="+mn-ea"/>
              <a:cs typeface="+mn-cs"/>
              <a:sym typeface="Arial" panose="020B0604020202020204" pitchFamily="34" charset="0"/>
            </a:endParaRPr>
          </a:p>
          <a:p>
            <a:pPr marL="0" indent="0" defTabSz="514350" fontAlgn="base">
              <a:lnSpc>
                <a:spcPct val="150000"/>
              </a:lnSpc>
              <a:spcBef>
                <a:spcPts val="200"/>
              </a:spcBef>
              <a:buSzPct val="60000"/>
              <a:buFont typeface="Wingdings" panose="05000000000000000000" pitchFamily="2" charset="2"/>
              <a:buNone/>
            </a:pPr>
            <a:r>
              <a:rPr lang="zh-CN" altLang="en-US" sz="2400" baseline="0" dirty="0">
                <a:solidFill>
                  <a:srgbClr val="006600"/>
                </a:solidFill>
                <a:latin typeface="+mn-lt"/>
                <a:ea typeface="+mn-ea"/>
                <a:cs typeface="+mn-cs"/>
                <a:sym typeface="Arial" panose="020B0604020202020204" pitchFamily="34" charset="0"/>
              </a:rPr>
              <a:t>室外环境。</a:t>
            </a:r>
            <a:endParaRPr lang="zh-CN" altLang="en-US" sz="2400" kern="1200" baseline="0" dirty="0" smtClean="0">
              <a:gradFill>
                <a:gsLst>
                  <a:gs pos="0">
                    <a:srgbClr val="14CD68"/>
                  </a:gs>
                  <a:gs pos="100000">
                    <a:srgbClr val="0B6E38"/>
                  </a:gs>
                </a:gsLst>
                <a:lin scaled="0"/>
              </a:gradFill>
              <a:latin typeface="+mn-lt"/>
              <a:ea typeface="+mn-ea"/>
              <a:cs typeface="+mn-cs"/>
              <a:sym typeface="Arial" panose="020B0604020202020204" pitchFamily="34" charset="0"/>
            </a:endParaRPr>
          </a:p>
        </p:txBody>
      </p:sp>
    </p:spTree>
    <p:custDataLst>
      <p:tags r:id="rId2"/>
    </p:custDataLst>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charRg st="0" end="11"/>
                                            </p:txEl>
                                          </p:spTgt>
                                        </p:tgtEl>
                                        <p:attrNameLst>
                                          <p:attrName>style.visibility</p:attrName>
                                        </p:attrNameLst>
                                      </p:cBhvr>
                                      <p:to>
                                        <p:strVal val="visible"/>
                                      </p:to>
                                    </p:set>
                                    <p:animEffect transition="in" filter="box(in)">
                                      <p:cBhvr>
                                        <p:cTn id="7" dur="2000"/>
                                        <p:tgtEl>
                                          <p:spTgt spid="3">
                                            <p:txEl>
                                              <p:charRg st="0" end="11"/>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charRg st="11" end="29"/>
                                            </p:txEl>
                                          </p:spTgt>
                                        </p:tgtEl>
                                        <p:attrNameLst>
                                          <p:attrName>style.visibility</p:attrName>
                                        </p:attrNameLst>
                                      </p:cBhvr>
                                      <p:to>
                                        <p:strVal val="visible"/>
                                      </p:to>
                                    </p:set>
                                    <p:animEffect transition="in" filter="box(in)">
                                      <p:cBhvr>
                                        <p:cTn id="10" dur="2000"/>
                                        <p:tgtEl>
                                          <p:spTgt spid="3">
                                            <p:txEl>
                                              <p:charRg st="11" end="29"/>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3">
                                            <p:txEl>
                                              <p:charRg st="29" end="68"/>
                                            </p:txEl>
                                          </p:spTgt>
                                        </p:tgtEl>
                                        <p:attrNameLst>
                                          <p:attrName>style.visibility</p:attrName>
                                        </p:attrNameLst>
                                      </p:cBhvr>
                                      <p:to>
                                        <p:strVal val="visible"/>
                                      </p:to>
                                    </p:set>
                                    <p:animEffect transition="in" filter="box(in)">
                                      <p:cBhvr>
                                        <p:cTn id="15" dur="2000"/>
                                        <p:tgtEl>
                                          <p:spTgt spid="3">
                                            <p:txEl>
                                              <p:charRg st="29" end="68"/>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3">
                                            <p:txEl>
                                              <p:charRg st="40" end="58"/>
                                            </p:txEl>
                                          </p:spTgt>
                                        </p:tgtEl>
                                        <p:attrNameLst>
                                          <p:attrName>style.visibility</p:attrName>
                                        </p:attrNameLst>
                                      </p:cBhvr>
                                      <p:to>
                                        <p:strVal val="visible"/>
                                      </p:to>
                                    </p:set>
                                    <p:animEffect transition="in" filter="box(in)">
                                      <p:cBhvr>
                                        <p:cTn id="20" dur="2000"/>
                                        <p:tgtEl>
                                          <p:spTgt spid="3">
                                            <p:txEl>
                                              <p:charRg st="40" end="58"/>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nodeType="clickEffect">
                                  <p:stCondLst>
                                    <p:cond delay="0"/>
                                  </p:stCondLst>
                                  <p:childTnLst>
                                    <p:set>
                                      <p:cBhvr>
                                        <p:cTn id="24" dur="1" fill="hold">
                                          <p:stCondLst>
                                            <p:cond delay="0"/>
                                          </p:stCondLst>
                                        </p:cTn>
                                        <p:tgtEl>
                                          <p:spTgt spid="3">
                                            <p:txEl>
                                              <p:charRg st="68" end="89"/>
                                            </p:txEl>
                                          </p:spTgt>
                                        </p:tgtEl>
                                        <p:attrNameLst>
                                          <p:attrName>style.visibility</p:attrName>
                                        </p:attrNameLst>
                                      </p:cBhvr>
                                      <p:to>
                                        <p:strVal val="visible"/>
                                      </p:to>
                                    </p:set>
                                    <p:animEffect transition="in" filter="diamond(in)">
                                      <p:cBhvr>
                                        <p:cTn id="25" dur="2000"/>
                                        <p:tgtEl>
                                          <p:spTgt spid="3">
                                            <p:txEl>
                                              <p:charRg st="68" end="89"/>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3">
                                            <p:txEl>
                                              <p:charRg st="90" end="110"/>
                                            </p:txEl>
                                          </p:spTgt>
                                        </p:tgtEl>
                                        <p:attrNameLst>
                                          <p:attrName>style.visibility</p:attrName>
                                        </p:attrNameLst>
                                      </p:cBhvr>
                                      <p:to>
                                        <p:strVal val="visible"/>
                                      </p:to>
                                    </p:set>
                                    <p:animEffect transition="in" filter="box(in)">
                                      <p:cBhvr>
                                        <p:cTn id="30" dur="2000"/>
                                        <p:tgtEl>
                                          <p:spTgt spid="3">
                                            <p:txEl>
                                              <p:charRg st="90" end="11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nodeType="clickEffect">
                                  <p:stCondLst>
                                    <p:cond delay="0"/>
                                  </p:stCondLst>
                                  <p:childTnLst>
                                    <p:set>
                                      <p:cBhvr>
                                        <p:cTn id="34" dur="1" fill="hold">
                                          <p:stCondLst>
                                            <p:cond delay="0"/>
                                          </p:stCondLst>
                                        </p:cTn>
                                        <p:tgtEl>
                                          <p:spTgt spid="3">
                                            <p:txEl>
                                              <p:charRg st="89" end="95"/>
                                            </p:txEl>
                                          </p:spTgt>
                                        </p:tgtEl>
                                        <p:attrNameLst>
                                          <p:attrName>style.visibility</p:attrName>
                                        </p:attrNameLst>
                                      </p:cBhvr>
                                      <p:to>
                                        <p:strVal val="visible"/>
                                      </p:to>
                                    </p:set>
                                    <p:animEffect transition="in" filter="box(in)">
                                      <p:cBhvr>
                                        <p:cTn id="35" dur="2000"/>
                                        <p:tgtEl>
                                          <p:spTgt spid="3">
                                            <p:txEl>
                                              <p:charRg st="89" end="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
          <p:cNvSpPr>
            <a:spLocks noGrp="1"/>
          </p:cNvSpPr>
          <p:nvPr>
            <p:ph type="title"/>
          </p:nvPr>
        </p:nvSpPr>
        <p:spPr>
          <a:xfrm>
            <a:off x="428625" y="214630"/>
            <a:ext cx="7237730" cy="868045"/>
          </a:xfrm>
        </p:spPr>
        <p:txBody>
          <a:bodyPr vert="horz" wrap="square" bIns="91440" anchor="b"/>
          <a:p>
            <a:pPr>
              <a:buNone/>
            </a:pPr>
            <a:r>
              <a:rPr lang="zh-CN" altLang="en-US" sz="3600" dirty="0"/>
              <a:t>三、</a:t>
            </a:r>
            <a:r>
              <a:rPr lang="zh-CN" altLang="en-US" sz="3600" dirty="0"/>
              <a:t>良好的游戏心理环境</a:t>
            </a:r>
            <a:endParaRPr lang="zh-CN" altLang="en-US" sz="3600" dirty="0"/>
          </a:p>
        </p:txBody>
      </p:sp>
      <p:sp>
        <p:nvSpPr>
          <p:cNvPr id="11267" name="内容占位符 2"/>
          <p:cNvSpPr>
            <a:spLocks noGrp="1"/>
          </p:cNvSpPr>
          <p:nvPr>
            <p:ph sz="quarter" idx="1"/>
          </p:nvPr>
        </p:nvSpPr>
        <p:spPr/>
        <p:txBody>
          <a:bodyPr wrap="square" anchor="t"/>
          <a:p>
            <a:pPr indent="0">
              <a:buNone/>
            </a:pPr>
            <a:r>
              <a:rPr lang="en-US" altLang="zh-CN" sz="3200">
                <a:solidFill>
                  <a:srgbClr val="000000"/>
                </a:solidFill>
                <a:ea typeface="宋体" panose="02010600030101010101" pitchFamily="2" charset="-122"/>
                <a:sym typeface="+mn-ea"/>
              </a:rPr>
              <a:t>1.</a:t>
            </a:r>
            <a:r>
              <a:rPr lang="zh-CN" sz="3200">
                <a:solidFill>
                  <a:srgbClr val="000000"/>
                </a:solidFill>
                <a:ea typeface="宋体" panose="02010600030101010101" pitchFamily="2" charset="-122"/>
                <a:sym typeface="+mn-ea"/>
              </a:rPr>
              <a:t>民主平等的师幼关系</a:t>
            </a:r>
            <a:endParaRPr lang="zh-CN" sz="3200">
              <a:solidFill>
                <a:srgbClr val="000000"/>
              </a:solidFill>
              <a:ea typeface="宋体" panose="02010600030101010101" pitchFamily="2" charset="-122"/>
              <a:sym typeface="+mn-ea"/>
            </a:endParaRPr>
          </a:p>
          <a:p>
            <a:pPr indent="0">
              <a:buNone/>
            </a:pPr>
            <a:r>
              <a:rPr lang="en-US" altLang="zh-CN" sz="3200">
                <a:solidFill>
                  <a:srgbClr val="000000"/>
                </a:solidFill>
                <a:ea typeface="宋体" panose="02010600030101010101" pitchFamily="2" charset="-122"/>
                <a:sym typeface="+mn-ea"/>
              </a:rPr>
              <a:t>2.</a:t>
            </a:r>
            <a:r>
              <a:rPr lang="zh-CN" sz="3200">
                <a:solidFill>
                  <a:srgbClr val="000000"/>
                </a:solidFill>
                <a:ea typeface="宋体" panose="02010600030101010101" pitchFamily="2" charset="-122"/>
                <a:sym typeface="+mn-ea"/>
              </a:rPr>
              <a:t>和谐友爱的同伴关系</a:t>
            </a:r>
            <a:endParaRPr lang="zh-CN" sz="3200">
              <a:solidFill>
                <a:srgbClr val="000000"/>
              </a:solidFill>
              <a:ea typeface="宋体" panose="02010600030101010101" pitchFamily="2" charset="-122"/>
              <a:sym typeface="+mn-ea"/>
            </a:endParaRPr>
          </a:p>
          <a:p>
            <a:pPr indent="0">
              <a:buNone/>
            </a:pPr>
            <a:r>
              <a:rPr lang="en-US" altLang="zh-CN" sz="3200">
                <a:solidFill>
                  <a:srgbClr val="000000"/>
                </a:solidFill>
                <a:ea typeface="宋体" panose="02010600030101010101" pitchFamily="2" charset="-122"/>
                <a:sym typeface="+mn-ea"/>
              </a:rPr>
              <a:t>3.</a:t>
            </a:r>
            <a:r>
              <a:rPr lang="zh-CN" sz="3200">
                <a:solidFill>
                  <a:srgbClr val="000000"/>
                </a:solidFill>
                <a:ea typeface="宋体" panose="02010600030101010101" pitchFamily="2" charset="-122"/>
                <a:sym typeface="+mn-ea"/>
              </a:rPr>
              <a:t>良好的游戏常规</a:t>
            </a:r>
            <a:endParaRPr lang="zh-CN" sz="3200">
              <a:solidFill>
                <a:srgbClr val="000000"/>
              </a:solidFill>
              <a:ea typeface="宋体" panose="02010600030101010101" pitchFamily="2" charset="-122"/>
              <a:sym typeface="+mn-ea"/>
            </a:endParaRPr>
          </a:p>
          <a:p>
            <a:endParaRPr lang="zh-CN" altLang="en-US" sz="3200" dirty="0">
              <a:solidFill>
                <a:srgbClr val="000000"/>
              </a:solidFill>
              <a:ea typeface="宋体" panose="02010600030101010101" pitchFamily="2" charset="-122"/>
              <a:sym typeface="+mn-ea"/>
            </a:endParaRPr>
          </a:p>
        </p:txBody>
      </p:sp>
    </p:spTree>
  </p:cSld>
  <p:clrMapOvr>
    <a:masterClrMapping/>
  </p:clrMapOvr>
  <p:transition>
    <p:spli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四、创设良好心理环境的建议</a:t>
            </a:r>
            <a:endParaRPr lang="zh-CN" altLang="en-US"/>
          </a:p>
        </p:txBody>
      </p:sp>
      <p:sp>
        <p:nvSpPr>
          <p:cNvPr id="100" name="文本框 99"/>
          <p:cNvSpPr txBox="1"/>
          <p:nvPr/>
        </p:nvSpPr>
        <p:spPr>
          <a:xfrm>
            <a:off x="650240" y="1125220"/>
            <a:ext cx="7312660" cy="922020"/>
          </a:xfrm>
          <a:prstGeom prst="rect">
            <a:avLst/>
          </a:prstGeom>
          <a:noFill/>
          <a:ln w="9525">
            <a:noFill/>
          </a:ln>
        </p:spPr>
        <p:txBody>
          <a:bodyPr wrap="square">
            <a:spAutoFit/>
          </a:bodyPr>
          <a:p>
            <a:pPr indent="266700"/>
            <a:r>
              <a:rPr lang="en-US" altLang="zh-CN" sz="1800">
                <a:ea typeface="宋体" panose="02010600030101010101" pitchFamily="2" charset="-122"/>
              </a:rPr>
              <a:t>   </a:t>
            </a:r>
            <a:r>
              <a:rPr lang="zh-CN" sz="1800">
                <a:ea typeface="宋体" panose="02010600030101010101" pitchFamily="2" charset="-122"/>
              </a:rPr>
              <a:t>美国心理学家卡尔-罗杰斯认为儿童与教师或看护者之间的关系对儿童的学习经历至关重要，他描述了如何促进儿童积极学习教师所需的基本素质与态度。</a:t>
            </a:r>
            <a:endParaRPr lang="zh-CN" altLang="en-US" sz="1800">
              <a:ea typeface="宋体" panose="02010600030101010101" pitchFamily="2" charset="-122"/>
            </a:endParaRPr>
          </a:p>
        </p:txBody>
      </p:sp>
      <p:graphicFrame>
        <p:nvGraphicFramePr>
          <p:cNvPr id="4" name="表格 3"/>
          <p:cNvGraphicFramePr/>
          <p:nvPr/>
        </p:nvGraphicFramePr>
        <p:xfrm>
          <a:off x="944880" y="2244090"/>
          <a:ext cx="6960870" cy="3696970"/>
        </p:xfrm>
        <a:graphic>
          <a:graphicData uri="http://schemas.openxmlformats.org/drawingml/2006/table">
            <a:tbl>
              <a:tblPr firstRow="1" bandRow="1">
                <a:tableStyleId>{5940675A-B579-460E-94D1-54222C63F5DA}</a:tableStyleId>
              </a:tblPr>
              <a:tblGrid>
                <a:gridCol w="948690"/>
                <a:gridCol w="2853055"/>
                <a:gridCol w="3159125"/>
              </a:tblGrid>
              <a:tr h="410845">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是什么</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怎么做</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为什么</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232535">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真实</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与儿童交流、回应儿童的方式要流露出真实愉快的情绪、讲话的方式里不能含有批判语气</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对儿童的成绩和行为产生发自内省的快乐，比言不由衷的快乐影响更大</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232535">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接受</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重视儿童个体即儿童人格的各个方面，尊重他们的观点和想法</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如果儿童感受到受到周围人的接受和喜欢，他们的自尊程度就更高，这对他们学习能力产生积极影响</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21055">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共情</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从儿童视角看问题，对二在园的经历进行理解</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使早期教育人员能够确保给每一位儿童提供高质量的学习经验</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nvSpPr>
        <p:spPr>
          <a:xfrm>
            <a:off x="2032000" y="3791585"/>
            <a:ext cx="5080000" cy="691515"/>
          </a:xfrm>
          <a:prstGeom prst="rect">
            <a:avLst/>
          </a:prstGeom>
          <a:noFill/>
          <a:ln w="9525">
            <a:noFill/>
          </a:ln>
        </p:spPr>
        <p:txBody>
          <a:bodyPr>
            <a:spAutoFit/>
          </a:bodyPr>
          <a:p>
            <a:r>
              <a:rPr lang="en-US" sz="1050">
                <a:solidFill>
                  <a:srgbClr val="000000"/>
                </a:solidFill>
                <a:latin typeface="宋体" panose="02010600030101010101" pitchFamily="2" charset="-122"/>
                <a:ea typeface="宋体" panose="02010600030101010101" pitchFamily="2" charset="-122"/>
                <a:cs typeface="Times New Roman" panose="02020603050405020304" pitchFamily="18" charset="0"/>
              </a:rPr>
              <a:t> </a:t>
            </a:r>
            <a:endParaRPr lang="zh-CN" sz="1050">
              <a:solidFill>
                <a:srgbClr val="000000"/>
              </a:solidFill>
              <a:ea typeface="宋体" panose="02010600030101010101" pitchFamily="2" charset="-122"/>
            </a:endParaRPr>
          </a:p>
          <a:p>
            <a:endParaRPr lang="zh-CN" altLang="en-US"/>
          </a:p>
        </p:txBody>
      </p:sp>
    </p:spTree>
  </p:cSld>
  <p:clrMapOvr>
    <a:masterClrMapping/>
  </p:clrMapOvr>
  <p:transition>
    <p:spli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标题 1"/>
          <p:cNvSpPr>
            <a:spLocks noGrp="1"/>
          </p:cNvSpPr>
          <p:nvPr>
            <p:ph type="title"/>
          </p:nvPr>
        </p:nvSpPr>
        <p:spPr/>
        <p:txBody>
          <a:bodyPr vert="horz" wrap="square" bIns="91440" anchor="b"/>
          <a:p>
            <a:pPr>
              <a:buNone/>
            </a:pPr>
            <a:endParaRPr lang="zh-CN" altLang="en-US" dirty="0"/>
          </a:p>
        </p:txBody>
      </p:sp>
      <p:sp>
        <p:nvSpPr>
          <p:cNvPr id="12291" name="内容占位符 2"/>
          <p:cNvSpPr>
            <a:spLocks noGrp="1"/>
          </p:cNvSpPr>
          <p:nvPr>
            <p:ph sz="quarter" idx="1"/>
          </p:nvPr>
        </p:nvSpPr>
        <p:spPr>
          <a:xfrm>
            <a:off x="927418" y="1577340"/>
            <a:ext cx="7772400" cy="4572000"/>
          </a:xfrm>
        </p:spPr>
        <p:txBody>
          <a:bodyPr wrap="square" anchor="t"/>
          <a:p>
            <a:pPr>
              <a:buClr>
                <a:schemeClr val="accent1"/>
              </a:buClr>
              <a:buSzPct val="85000"/>
              <a:buFont typeface="Wingdings 2" panose="05020102010507070707" pitchFamily="18" charset="2"/>
              <a:buNone/>
            </a:pPr>
            <a:r>
              <a:rPr lang="zh-CN" altLang="en-US" sz="3600" b="1" dirty="0">
                <a:solidFill>
                  <a:srgbClr val="006600"/>
                </a:solidFill>
              </a:rPr>
              <a:t>第二节   室内游戏环境的规划</a:t>
            </a:r>
            <a:endParaRPr lang="zh-CN" altLang="en-US" sz="3600" b="1" dirty="0">
              <a:solidFill>
                <a:srgbClr val="006600"/>
              </a:solidFill>
            </a:endParaRPr>
          </a:p>
        </p:txBody>
      </p:sp>
    </p:spTree>
  </p:cSld>
  <p:clrMapOvr>
    <a:masterClrMapping/>
  </p:clrMapOvr>
  <p:transition>
    <p:spli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标题 1"/>
          <p:cNvSpPr>
            <a:spLocks noGrp="1"/>
          </p:cNvSpPr>
          <p:nvPr>
            <p:ph type="title"/>
          </p:nvPr>
        </p:nvSpPr>
        <p:spPr>
          <a:noFill/>
          <a:ln>
            <a:noFill/>
          </a:ln>
        </p:spPr>
        <p:txBody>
          <a:bodyPr vert="horz" lIns="91440" tIns="45720" rIns="91440" bIns="45720" anchor="ctr" anchorCtr="0"/>
          <a:p>
            <a:pPr defTabSz="514350" fontAlgn="base">
              <a:buNone/>
            </a:pPr>
            <a:r>
              <a:rPr lang="zh-CN" altLang="en-US" sz="2800" kern="1200" baseline="0">
                <a:latin typeface="+mj-lt"/>
                <a:ea typeface="+mj-ea"/>
                <a:cs typeface="+mj-cs"/>
              </a:rPr>
              <a:t>第二节 室内</a:t>
            </a:r>
            <a:r>
              <a:rPr lang="zh-CN" altLang="zh-CN" sz="2800" kern="1200" baseline="0">
                <a:latin typeface="+mj-lt"/>
                <a:ea typeface="+mj-ea"/>
                <a:cs typeface="+mj-cs"/>
                <a:sym typeface="黑体" panose="02010609060101010101" pitchFamily="49" charset="-122"/>
              </a:rPr>
              <a:t>游戏环境的规划</a:t>
            </a:r>
            <a:endParaRPr lang="zh-CN" altLang="zh-CN" sz="2800" kern="1200" baseline="0">
              <a:latin typeface="+mj-lt"/>
              <a:ea typeface="+mj-ea"/>
              <a:cs typeface="+mj-cs"/>
              <a:sym typeface="黑体" panose="02010609060101010101" pitchFamily="49" charset="-122"/>
            </a:endParaRPr>
          </a:p>
        </p:txBody>
      </p:sp>
      <p:sp>
        <p:nvSpPr>
          <p:cNvPr id="3" name="内容占位符 2"/>
          <p:cNvSpPr>
            <a:spLocks noGrp="1"/>
          </p:cNvSpPr>
          <p:nvPr>
            <p:ph idx="1"/>
          </p:nvPr>
        </p:nvSpPr>
        <p:spPr>
          <a:xfrm>
            <a:off x="495300" y="808038"/>
            <a:ext cx="8115300" cy="5457825"/>
          </a:xfrm>
          <a:noFill/>
          <a:ln>
            <a:noFill/>
          </a:ln>
        </p:spPr>
        <p:txBody>
          <a:bodyPr lIns="91440" tIns="45720" rIns="91440" bIns="45720" anchor="t">
            <a:normAutofit/>
          </a:bodyPr>
          <a:p>
            <a:pPr marL="0" marR="0" indent="0" algn="just" defTabSz="514350" rtl="0" eaLnBrk="1" fontAlgn="base" latinLnBrk="0" hangingPunct="1">
              <a:lnSpc>
                <a:spcPct val="150000"/>
              </a:lnSpc>
              <a:spcBef>
                <a:spcPts val="200"/>
              </a:spcBef>
              <a:spcAft>
                <a:spcPts val="300"/>
              </a:spcAft>
              <a:buClr>
                <a:schemeClr val="accent1"/>
              </a:buClr>
              <a:buSzPct val="60000"/>
              <a:buFont typeface="Wingdings" panose="05000000000000000000" pitchFamily="2" charset="2"/>
              <a:buNone/>
            </a:pPr>
            <a:r>
              <a:rPr kumimoji="0" lang="zh-CN" altLang="en-US" sz="28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rPr>
              <a:t>一、室内游戏环境规划的内容</a:t>
            </a:r>
            <a:endParaRPr kumimoji="0" lang="zh-CN" altLang="en-US" sz="28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endParaRPr>
          </a:p>
          <a:p>
            <a:pPr marL="271780" marR="0" indent="-271780" algn="just" defTabSz="514350" rtl="0" eaLnBrk="1" fontAlgn="base" latinLnBrk="0" hangingPunct="1">
              <a:lnSpc>
                <a:spcPct val="150000"/>
              </a:lnSpc>
              <a:spcBef>
                <a:spcPts val="200"/>
              </a:spcBef>
              <a:spcAft>
                <a:spcPts val="300"/>
              </a:spcAft>
              <a:buClr>
                <a:schemeClr val="accent1"/>
              </a:buClr>
              <a:buSzPct val="60000"/>
              <a:buFont typeface="Wingdings" panose="05000000000000000000" pitchFamily="2" charset="2"/>
              <a:buChar char="n"/>
            </a:pPr>
            <a:r>
              <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rPr>
              <a:t>室内游戏环境规划的主要范围：多功能室、班级活动室、区域、公共区域</a:t>
            </a:r>
            <a:endPar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endParaRPr>
          </a:p>
          <a:p>
            <a:pPr marL="271780" marR="0" indent="-271780" algn="just" defTabSz="514350" rtl="0" eaLnBrk="1" fontAlgn="base" latinLnBrk="0" hangingPunct="1">
              <a:lnSpc>
                <a:spcPct val="150000"/>
              </a:lnSpc>
              <a:spcBef>
                <a:spcPts val="200"/>
              </a:spcBef>
              <a:spcAft>
                <a:spcPts val="300"/>
              </a:spcAft>
              <a:buClr>
                <a:schemeClr val="accent1"/>
              </a:buClr>
              <a:buSzPct val="60000"/>
              <a:buFont typeface="Wingdings" panose="05000000000000000000" pitchFamily="2" charset="2"/>
              <a:buChar char="n"/>
            </a:pPr>
            <a:r>
              <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rPr>
              <a:t>规划的内容：空间利用、活动区划分、墙面及顶面规划、走廊及地面规划。</a:t>
            </a:r>
            <a:endPar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endParaRPr>
          </a:p>
          <a:p>
            <a:pPr marL="271780" marR="0" indent="-271780" algn="just" defTabSz="514350" rtl="0" eaLnBrk="1" fontAlgn="base" latinLnBrk="0" hangingPunct="1">
              <a:lnSpc>
                <a:spcPct val="150000"/>
              </a:lnSpc>
              <a:spcBef>
                <a:spcPts val="200"/>
              </a:spcBef>
              <a:spcAft>
                <a:spcPts val="300"/>
              </a:spcAft>
              <a:buClr>
                <a:schemeClr val="accent1"/>
              </a:buClr>
              <a:buSzPct val="60000"/>
              <a:buFont typeface="Wingdings" panose="05000000000000000000" pitchFamily="2" charset="2"/>
              <a:buChar char="n"/>
            </a:pPr>
            <a:endPar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endParaRPr>
          </a:p>
        </p:txBody>
      </p:sp>
      <p:pic>
        <p:nvPicPr>
          <p:cNvPr id="4" name="图片 3" descr="IMG_3180"/>
          <p:cNvPicPr>
            <a:picLocks noChangeAspect="1"/>
          </p:cNvPicPr>
          <p:nvPr/>
        </p:nvPicPr>
        <p:blipFill>
          <a:blip r:embed="rId1"/>
          <a:stretch>
            <a:fillRect/>
          </a:stretch>
        </p:blipFill>
        <p:spPr>
          <a:xfrm>
            <a:off x="3292475" y="3300413"/>
            <a:ext cx="5092700" cy="3135312"/>
          </a:xfrm>
          <a:prstGeom prst="rect">
            <a:avLst/>
          </a:prstGeom>
          <a:noFill/>
          <a:ln w="9525">
            <a:noFill/>
          </a:ln>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charRg st="0" end="33"/>
                                            </p:txEl>
                                          </p:spTgt>
                                        </p:tgtEl>
                                        <p:attrNameLst>
                                          <p:attrName>style.visibility</p:attrName>
                                        </p:attrNameLst>
                                      </p:cBhvr>
                                      <p:to>
                                        <p:strVal val="visible"/>
                                      </p:to>
                                    </p:set>
                                    <p:animEffect transition="in" filter="blinds(horizontal)">
                                      <p:cBhvr>
                                        <p:cTn id="7" dur="500"/>
                                        <p:tgtEl>
                                          <p:spTgt spid="3">
                                            <p:txEl>
                                              <p:charRg st="0" end="3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charRg st="0" end="14"/>
                                            </p:txEl>
                                          </p:spTgt>
                                        </p:tgtEl>
                                        <p:attrNameLst>
                                          <p:attrName>style.visibility</p:attrName>
                                        </p:attrNameLst>
                                      </p:cBhvr>
                                      <p:to>
                                        <p:strVal val="visible"/>
                                      </p:to>
                                    </p:set>
                                    <p:animEffect transition="in" filter="blinds(horizontal)">
                                      <p:cBhvr>
                                        <p:cTn id="12" dur="500"/>
                                        <p:tgtEl>
                                          <p:spTgt spid="3">
                                            <p:txEl>
                                              <p:charRg st="0" end="1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charRg st="33" end="67"/>
                                            </p:txEl>
                                          </p:spTgt>
                                        </p:tgtEl>
                                        <p:attrNameLst>
                                          <p:attrName>style.visibility</p:attrName>
                                        </p:attrNameLst>
                                      </p:cBhvr>
                                      <p:to>
                                        <p:strVal val="visible"/>
                                      </p:to>
                                    </p:set>
                                    <p:animEffect transition="in" filter="blinds(horizontal)">
                                      <p:cBhvr>
                                        <p:cTn id="17" dur="500"/>
                                        <p:tgtEl>
                                          <p:spTgt spid="3">
                                            <p:txEl>
                                              <p:charRg st="33" end="6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标题 1"/>
          <p:cNvSpPr>
            <a:spLocks noGrp="1"/>
          </p:cNvSpPr>
          <p:nvPr>
            <p:ph type="title"/>
          </p:nvPr>
        </p:nvSpPr>
        <p:spPr>
          <a:noFill/>
          <a:ln>
            <a:noFill/>
          </a:ln>
        </p:spPr>
        <p:txBody>
          <a:bodyPr vert="horz" lIns="91440" tIns="45720" rIns="91440" bIns="45720" anchor="ctr" anchorCtr="0"/>
          <a:p>
            <a:pPr defTabSz="514350" fontAlgn="base">
              <a:buNone/>
            </a:pPr>
            <a:endParaRPr lang="zh-CN" altLang="en-US" kern="1200" baseline="0">
              <a:latin typeface="+mj-lt"/>
              <a:ea typeface="+mj-ea"/>
              <a:cs typeface="+mj-cs"/>
            </a:endParaRPr>
          </a:p>
        </p:txBody>
      </p:sp>
      <p:pic>
        <p:nvPicPr>
          <p:cNvPr id="4" name="内容占位符 3" descr="IMG_3205"/>
          <p:cNvPicPr>
            <a:picLocks noChangeAspect="1"/>
          </p:cNvPicPr>
          <p:nvPr>
            <p:ph idx="1"/>
          </p:nvPr>
        </p:nvPicPr>
        <p:blipFill>
          <a:blip r:embed="rId1"/>
          <a:stretch>
            <a:fillRect/>
          </a:stretch>
        </p:blipFill>
        <p:spPr>
          <a:xfrm>
            <a:off x="396875" y="117475"/>
            <a:ext cx="4079875" cy="2835275"/>
          </a:xfrm>
          <a:noFill/>
          <a:ln>
            <a:noFill/>
          </a:ln>
        </p:spPr>
      </p:pic>
      <p:pic>
        <p:nvPicPr>
          <p:cNvPr id="12291" name="图片 5" descr="11121519249581"/>
          <p:cNvPicPr>
            <a:picLocks noChangeAspect="1"/>
          </p:cNvPicPr>
          <p:nvPr/>
        </p:nvPicPr>
        <p:blipFill>
          <a:blip r:embed="rId2"/>
          <a:stretch>
            <a:fillRect/>
          </a:stretch>
        </p:blipFill>
        <p:spPr>
          <a:xfrm>
            <a:off x="4572000" y="117475"/>
            <a:ext cx="4389438" cy="2608263"/>
          </a:xfrm>
          <a:prstGeom prst="rect">
            <a:avLst/>
          </a:prstGeom>
          <a:noFill/>
          <a:ln w="9525">
            <a:noFill/>
          </a:ln>
        </p:spPr>
      </p:pic>
      <p:pic>
        <p:nvPicPr>
          <p:cNvPr id="7" name="图片 6" descr="t017d4ce0ad898f9e06"/>
          <p:cNvPicPr>
            <a:picLocks noChangeAspect="1"/>
          </p:cNvPicPr>
          <p:nvPr/>
        </p:nvPicPr>
        <p:blipFill>
          <a:blip r:embed="rId3"/>
          <a:stretch>
            <a:fillRect/>
          </a:stretch>
        </p:blipFill>
        <p:spPr>
          <a:xfrm>
            <a:off x="4543425" y="2870200"/>
            <a:ext cx="4321175" cy="3886200"/>
          </a:xfrm>
          <a:prstGeom prst="rect">
            <a:avLst/>
          </a:prstGeom>
          <a:noFill/>
          <a:ln w="9525">
            <a:noFill/>
          </a:ln>
        </p:spPr>
      </p:pic>
      <p:pic>
        <p:nvPicPr>
          <p:cNvPr id="12293" name="图片 7" descr="305_201203051345531xAZC"/>
          <p:cNvPicPr>
            <a:picLocks noChangeAspect="1"/>
          </p:cNvPicPr>
          <p:nvPr/>
        </p:nvPicPr>
        <p:blipFill>
          <a:blip r:embed="rId4"/>
          <a:stretch>
            <a:fillRect/>
          </a:stretch>
        </p:blipFill>
        <p:spPr>
          <a:xfrm>
            <a:off x="179388" y="3213100"/>
            <a:ext cx="4221162" cy="3276600"/>
          </a:xfrm>
          <a:prstGeom prst="rect">
            <a:avLst/>
          </a:prstGeom>
          <a:noFill/>
          <a:ln w="9525">
            <a:noFill/>
          </a:ln>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3" name="标题 1"/>
          <p:cNvSpPr>
            <a:spLocks noGrp="1"/>
          </p:cNvSpPr>
          <p:nvPr>
            <p:ph type="title"/>
          </p:nvPr>
        </p:nvSpPr>
        <p:spPr>
          <a:noFill/>
          <a:ln>
            <a:noFill/>
          </a:ln>
        </p:spPr>
        <p:txBody>
          <a:bodyPr vert="horz" lIns="91440" tIns="45720" rIns="91440" bIns="45720" anchor="ctr" anchorCtr="0"/>
          <a:p>
            <a:pPr defTabSz="514350" fontAlgn="base">
              <a:buNone/>
            </a:pPr>
            <a:endParaRPr lang="zh-CN" altLang="en-US" kern="1200" baseline="0">
              <a:latin typeface="+mj-lt"/>
              <a:ea typeface="+mj-ea"/>
              <a:cs typeface="+mj-cs"/>
            </a:endParaRPr>
          </a:p>
        </p:txBody>
      </p:sp>
      <p:pic>
        <p:nvPicPr>
          <p:cNvPr id="4" name="内容占位符 3" descr="C:\Users\Administrator\Desktop\7.jpg7"/>
          <p:cNvPicPr>
            <a:picLocks noChangeAspect="1"/>
          </p:cNvPicPr>
          <p:nvPr>
            <p:ph idx="1"/>
          </p:nvPr>
        </p:nvPicPr>
        <p:blipFill>
          <a:blip r:embed="rId1"/>
          <a:stretch>
            <a:fillRect/>
          </a:stretch>
        </p:blipFill>
        <p:spPr>
          <a:xfrm>
            <a:off x="784225" y="117475"/>
            <a:ext cx="3817938" cy="2959100"/>
          </a:xfrm>
          <a:noFill/>
          <a:ln>
            <a:noFill/>
          </a:ln>
        </p:spPr>
      </p:pic>
      <p:pic>
        <p:nvPicPr>
          <p:cNvPr id="13315" name="图片 5" descr="C:\Users\Administrator\Desktop\9.jpg9"/>
          <p:cNvPicPr>
            <a:picLocks noChangeAspect="1"/>
          </p:cNvPicPr>
          <p:nvPr/>
        </p:nvPicPr>
        <p:blipFill>
          <a:blip r:embed="rId2"/>
          <a:stretch>
            <a:fillRect/>
          </a:stretch>
        </p:blipFill>
        <p:spPr>
          <a:xfrm>
            <a:off x="4870450" y="117475"/>
            <a:ext cx="3835400" cy="2608263"/>
          </a:xfrm>
          <a:prstGeom prst="rect">
            <a:avLst/>
          </a:prstGeom>
          <a:noFill/>
          <a:ln w="9525">
            <a:noFill/>
          </a:ln>
        </p:spPr>
      </p:pic>
      <p:pic>
        <p:nvPicPr>
          <p:cNvPr id="7" name="图片 6" descr="C:\Users\Administrator\Desktop\10.jpg10"/>
          <p:cNvPicPr>
            <a:picLocks noChangeAspect="1"/>
          </p:cNvPicPr>
          <p:nvPr/>
        </p:nvPicPr>
        <p:blipFill>
          <a:blip r:embed="rId3"/>
          <a:srcRect t="11143" b="7794"/>
          <a:stretch>
            <a:fillRect/>
          </a:stretch>
        </p:blipFill>
        <p:spPr>
          <a:xfrm>
            <a:off x="4870450" y="2911475"/>
            <a:ext cx="3362325" cy="3635375"/>
          </a:xfrm>
          <a:prstGeom prst="rect">
            <a:avLst/>
          </a:prstGeom>
          <a:noFill/>
          <a:ln w="9525">
            <a:noFill/>
          </a:ln>
        </p:spPr>
      </p:pic>
      <p:pic>
        <p:nvPicPr>
          <p:cNvPr id="13317" name="图片 7" descr="C:\Users\Administrator\Desktop\11.jpg11"/>
          <p:cNvPicPr>
            <a:picLocks noChangeAspect="1"/>
          </p:cNvPicPr>
          <p:nvPr/>
        </p:nvPicPr>
        <p:blipFill>
          <a:blip r:embed="rId4"/>
          <a:stretch>
            <a:fillRect/>
          </a:stretch>
        </p:blipFill>
        <p:spPr>
          <a:xfrm>
            <a:off x="179388" y="3395663"/>
            <a:ext cx="4221162" cy="3151187"/>
          </a:xfrm>
          <a:prstGeom prst="rect">
            <a:avLst/>
          </a:prstGeom>
          <a:noFill/>
          <a:ln w="9525">
            <a:noFill/>
          </a:ln>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一、室内游戏环境的规划内容</a:t>
            </a:r>
            <a:endParaRPr lang="zh-CN" altLang="en-US"/>
          </a:p>
        </p:txBody>
      </p:sp>
      <p:sp>
        <p:nvSpPr>
          <p:cNvPr id="3" name="内容占位符 2"/>
          <p:cNvSpPr>
            <a:spLocks noGrp="1"/>
          </p:cNvSpPr>
          <p:nvPr>
            <p:ph idx="1"/>
          </p:nvPr>
        </p:nvSpPr>
        <p:spPr>
          <a:xfrm>
            <a:off x="155575" y="1115695"/>
            <a:ext cx="8503920" cy="5279390"/>
          </a:xfrm>
        </p:spPr>
        <p:txBody>
          <a:bodyPr/>
          <a:p>
            <a:r>
              <a:rPr lang="zh-CN" altLang="en-US" sz="1800" b="1">
                <a:solidFill>
                  <a:srgbClr val="006600"/>
                </a:solidFill>
              </a:rPr>
              <a:t>（一）空间利用</a:t>
            </a:r>
            <a:endParaRPr lang="zh-CN" altLang="en-US" sz="1800" b="1">
              <a:solidFill>
                <a:srgbClr val="006600"/>
              </a:solidFill>
            </a:endParaRPr>
          </a:p>
          <a:p>
            <a:pPr marL="0" indent="0">
              <a:buNone/>
            </a:pPr>
            <a:r>
              <a:rPr lang="zh-CN" altLang="en-US" sz="1800" b="1">
                <a:solidFill>
                  <a:srgbClr val="006600"/>
                </a:solidFill>
              </a:rPr>
              <a:t>        在幼儿园的每一个物理空间都可能成为儿童游戏的地方，因此，教师可依据儿童发展目标因地制宜规划儿童活动的立体空间，分析其基本结构区（卧室、盥洗室、活动室、走廊等）和建筑元素（墙、门、窗、柱、台、梯），创设适合儿童室内游戏的空间。游戏空间在造型、大小、位置上不是一层不变的，可大可小、可开放可封闭，可抽象可具象，可因儿童的游戏需要和发展进行动态调控。</a:t>
            </a:r>
            <a:endParaRPr lang="zh-CN" altLang="en-US" sz="1800" b="1">
              <a:solidFill>
                <a:srgbClr val="006600"/>
              </a:solidFill>
            </a:endParaRPr>
          </a:p>
          <a:p>
            <a:r>
              <a:rPr lang="zh-CN" altLang="en-US" sz="1800" b="1">
                <a:solidFill>
                  <a:srgbClr val="006600"/>
                </a:solidFill>
              </a:rPr>
              <a:t>（二）设施设备</a:t>
            </a:r>
            <a:endParaRPr lang="zh-CN" altLang="en-US" sz="1800" b="1">
              <a:solidFill>
                <a:srgbClr val="006600"/>
              </a:solidFill>
            </a:endParaRPr>
          </a:p>
          <a:p>
            <a:pPr marL="0" indent="0">
              <a:buNone/>
            </a:pPr>
            <a:r>
              <a:rPr lang="zh-CN" altLang="en-US" sz="1800" b="1">
                <a:solidFill>
                  <a:srgbClr val="006600"/>
                </a:solidFill>
              </a:rPr>
              <a:t>       设施设备是幼儿园支持儿童游戏的器物，具有收放和操作游戏材料的功能，它是儿童游戏时不可缺少的物质环境，同时也是儿童游戏的重要教育环境，不但可以确保游戏环境的整洁和秩序，还有引导儿童认知、审美和公共规则发展的功能。</a:t>
            </a:r>
            <a:endParaRPr lang="zh-CN" altLang="en-US" sz="1800" b="1">
              <a:solidFill>
                <a:srgbClr val="006600"/>
              </a:solidFill>
            </a:endParaRPr>
          </a:p>
          <a:p>
            <a:r>
              <a:rPr lang="zh-CN" altLang="en-US" sz="1800" b="1">
                <a:solidFill>
                  <a:srgbClr val="006600"/>
                </a:solidFill>
              </a:rPr>
              <a:t>（三）标识</a:t>
            </a:r>
            <a:endParaRPr lang="zh-CN" altLang="en-US" sz="1800" b="1">
              <a:solidFill>
                <a:srgbClr val="006600"/>
              </a:solidFill>
            </a:endParaRPr>
          </a:p>
          <a:p>
            <a:pPr marL="0" indent="0">
              <a:buNone/>
            </a:pPr>
            <a:r>
              <a:rPr lang="zh-CN" altLang="en-US" sz="1800" b="1">
                <a:solidFill>
                  <a:srgbClr val="006600"/>
                </a:solidFill>
              </a:rPr>
              <a:t>       标识是隐性环境重要的表达形式，是幼儿园游戏环境不可缺少的导视因素，是儿童开展自主自由游戏的保障。标识的设计应依据儿童的认知特点和幼儿园的办园理念进行整体规划和设计。</a:t>
            </a:r>
            <a:endParaRPr lang="zh-CN" altLang="en-US" sz="1800" b="1">
              <a:solidFill>
                <a:srgbClr val="006600"/>
              </a:solidFill>
            </a:endParaRPr>
          </a:p>
          <a:p>
            <a:r>
              <a:rPr lang="zh-CN" altLang="en-US" sz="1800" b="1">
                <a:solidFill>
                  <a:srgbClr val="006600"/>
                </a:solidFill>
              </a:rPr>
              <a:t>（四）游戏材料</a:t>
            </a:r>
            <a:endParaRPr lang="zh-CN" altLang="en-US" sz="1800" b="1">
              <a:solidFill>
                <a:srgbClr val="006600"/>
              </a:solidFill>
            </a:endParaRPr>
          </a:p>
        </p:txBody>
      </p:sp>
    </p:spTree>
  </p:cSld>
  <p:clrMapOvr>
    <a:masterClrMapping/>
  </p:clrMapOvr>
  <p:transition>
    <p:spli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标题 1"/>
          <p:cNvSpPr>
            <a:spLocks noGrp="1"/>
          </p:cNvSpPr>
          <p:nvPr>
            <p:ph type="title"/>
          </p:nvPr>
        </p:nvSpPr>
        <p:spPr/>
        <p:txBody>
          <a:bodyPr vert="horz" wrap="square" bIns="91440" anchor="b"/>
          <a:p>
            <a:pPr>
              <a:buNone/>
            </a:pPr>
            <a:r>
              <a:rPr lang="zh-CN" altLang="en-US" dirty="0">
                <a:sym typeface="+mn-ea"/>
              </a:rPr>
              <a:t>二、 室内游戏环境规划的原则</a:t>
            </a:r>
            <a:br>
              <a:rPr lang="en-US" altLang="zh-CN" dirty="0"/>
            </a:br>
            <a:endParaRPr lang="en-US" altLang="zh-CN" dirty="0"/>
          </a:p>
        </p:txBody>
      </p:sp>
      <p:sp>
        <p:nvSpPr>
          <p:cNvPr id="15363" name="内容占位符 2"/>
          <p:cNvSpPr>
            <a:spLocks noGrp="1"/>
          </p:cNvSpPr>
          <p:nvPr>
            <p:ph sz="quarter" idx="1"/>
          </p:nvPr>
        </p:nvSpPr>
        <p:spPr/>
        <p:txBody>
          <a:bodyPr wrap="square" anchor="t"/>
          <a:p>
            <a:pPr>
              <a:buClr>
                <a:schemeClr val="accent1"/>
              </a:buClr>
              <a:buSzPct val="85000"/>
              <a:buFont typeface="Wingdings 2" panose="05020102010507070707" pitchFamily="18" charset="2"/>
              <a:buNone/>
            </a:pPr>
            <a:r>
              <a:rPr lang="en-US" altLang="zh-CN" sz="2800" dirty="0">
                <a:solidFill>
                  <a:srgbClr val="006600"/>
                </a:solidFill>
              </a:rPr>
              <a:t>1.</a:t>
            </a:r>
            <a:r>
              <a:rPr lang="zh-CN" altLang="en-US" sz="2800" dirty="0">
                <a:solidFill>
                  <a:srgbClr val="006600"/>
                </a:solidFill>
              </a:rPr>
              <a:t>健康安全原则</a:t>
            </a:r>
            <a:endParaRPr lang="en-US" altLang="zh-CN" sz="2800" dirty="0">
              <a:solidFill>
                <a:srgbClr val="006600"/>
              </a:solidFill>
            </a:endParaRPr>
          </a:p>
          <a:p>
            <a:pPr>
              <a:buClr>
                <a:schemeClr val="accent1"/>
              </a:buClr>
              <a:buSzPct val="85000"/>
              <a:buFont typeface="Wingdings 2" panose="05020102010507070707" pitchFamily="18" charset="2"/>
              <a:buNone/>
            </a:pPr>
            <a:r>
              <a:rPr lang="en-US" altLang="zh-CN" sz="2800" dirty="0">
                <a:solidFill>
                  <a:srgbClr val="006600"/>
                </a:solidFill>
              </a:rPr>
              <a:t>2.</a:t>
            </a:r>
            <a:r>
              <a:rPr lang="zh-CN" altLang="en-US" sz="2800" dirty="0">
                <a:solidFill>
                  <a:srgbClr val="006600"/>
                </a:solidFill>
              </a:rPr>
              <a:t>发展适宜性原则</a:t>
            </a:r>
            <a:endParaRPr lang="en-US" altLang="zh-CN" sz="2800" dirty="0">
              <a:solidFill>
                <a:srgbClr val="006600"/>
              </a:solidFill>
            </a:endParaRPr>
          </a:p>
          <a:p>
            <a:pPr>
              <a:buClr>
                <a:schemeClr val="accent1"/>
              </a:buClr>
              <a:buSzPct val="85000"/>
              <a:buFont typeface="Wingdings 2" panose="05020102010507070707" pitchFamily="18" charset="2"/>
              <a:buNone/>
            </a:pPr>
            <a:r>
              <a:rPr lang="en-US" altLang="zh-CN" sz="2800" dirty="0">
                <a:solidFill>
                  <a:srgbClr val="006600"/>
                </a:solidFill>
              </a:rPr>
              <a:t>3.</a:t>
            </a:r>
            <a:r>
              <a:rPr lang="zh-CN" altLang="en-US" sz="2800" dirty="0">
                <a:solidFill>
                  <a:srgbClr val="006600"/>
                </a:solidFill>
              </a:rPr>
              <a:t> 参与性原则</a:t>
            </a:r>
            <a:endParaRPr lang="zh-CN" altLang="en-US" sz="2800" dirty="0">
              <a:solidFill>
                <a:srgbClr val="006600"/>
              </a:solidFill>
            </a:endParaRPr>
          </a:p>
          <a:p>
            <a:pPr>
              <a:buClr>
                <a:schemeClr val="accent1"/>
              </a:buClr>
              <a:buSzPct val="85000"/>
              <a:buFont typeface="Wingdings 2" panose="05020102010507070707" pitchFamily="18" charset="2"/>
              <a:buNone/>
            </a:pPr>
            <a:r>
              <a:rPr lang="en-US" altLang="zh-CN" sz="2800" dirty="0">
                <a:solidFill>
                  <a:srgbClr val="006600"/>
                </a:solidFill>
              </a:rPr>
              <a:t>4.</a:t>
            </a:r>
            <a:r>
              <a:rPr lang="zh-CN" altLang="en-US" sz="2800" dirty="0">
                <a:solidFill>
                  <a:srgbClr val="006600"/>
                </a:solidFill>
                <a:sym typeface="+mn-ea"/>
              </a:rPr>
              <a:t>因地制宜原则</a:t>
            </a:r>
            <a:endParaRPr lang="zh-CN" altLang="en-US" sz="2800" dirty="0">
              <a:solidFill>
                <a:srgbClr val="006600"/>
              </a:solidFill>
              <a:sym typeface="+mn-ea"/>
            </a:endParaRPr>
          </a:p>
          <a:p>
            <a:pPr>
              <a:buClr>
                <a:schemeClr val="accent1"/>
              </a:buClr>
              <a:buSzPct val="85000"/>
              <a:buFont typeface="Wingdings 2" panose="05020102010507070707" pitchFamily="18" charset="2"/>
              <a:buNone/>
            </a:pPr>
            <a:r>
              <a:rPr lang="en-US" altLang="zh-CN" sz="2800" dirty="0">
                <a:solidFill>
                  <a:srgbClr val="006600"/>
                </a:solidFill>
                <a:sym typeface="+mn-ea"/>
              </a:rPr>
              <a:t>5.</a:t>
            </a:r>
            <a:r>
              <a:rPr lang="zh-CN" altLang="en-US" sz="2800" dirty="0">
                <a:solidFill>
                  <a:srgbClr val="006600"/>
                </a:solidFill>
                <a:sym typeface="+mn-ea"/>
              </a:rPr>
              <a:t>温馨美感原则</a:t>
            </a:r>
            <a:endParaRPr lang="zh-CN" altLang="en-US" sz="2800" dirty="0">
              <a:solidFill>
                <a:srgbClr val="006600"/>
              </a:solidFill>
              <a:sym typeface="+mn-ea"/>
            </a:endParaRPr>
          </a:p>
        </p:txBody>
      </p:sp>
    </p:spTree>
  </p:cSld>
  <p:clrMapOvr>
    <a:masterClrMapping/>
  </p:clrMapOvr>
  <p:transition>
    <p:spli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28625" y="214630"/>
            <a:ext cx="7705090" cy="868045"/>
          </a:xfrm>
        </p:spPr>
        <p:txBody>
          <a:bodyPr/>
          <a:p>
            <a:pPr algn="ctr"/>
            <a:r>
              <a:rPr lang="zh-CN" altLang="en-US"/>
              <a:t>三、室内游戏活动区角规划要点</a:t>
            </a:r>
            <a:r>
              <a:rPr lang="en-US" altLang="zh-CN"/>
              <a:t>——</a:t>
            </a:r>
            <a:r>
              <a:rPr lang="zh-CN" altLang="en-US"/>
              <a:t>参考表</a:t>
            </a:r>
            <a:endParaRPr lang="zh-CN" altLang="en-US"/>
          </a:p>
        </p:txBody>
      </p:sp>
      <p:graphicFrame>
        <p:nvGraphicFramePr>
          <p:cNvPr id="3" name="表格 2"/>
          <p:cNvGraphicFramePr/>
          <p:nvPr/>
        </p:nvGraphicFramePr>
        <p:xfrm>
          <a:off x="384810" y="1252220"/>
          <a:ext cx="8345170" cy="5377815"/>
        </p:xfrm>
        <a:graphic>
          <a:graphicData uri="http://schemas.openxmlformats.org/drawingml/2006/table">
            <a:tbl>
              <a:tblPr firstRow="1" bandRow="1">
                <a:tableStyleId>{5940675A-B579-460E-94D1-54222C63F5DA}</a:tableStyleId>
              </a:tblPr>
              <a:tblGrid>
                <a:gridCol w="1040765"/>
                <a:gridCol w="2385060"/>
                <a:gridCol w="2507615"/>
                <a:gridCol w="2411730"/>
              </a:tblGrid>
              <a:tr h="313690">
                <a:tc>
                  <a:txBody>
                    <a:bodyPr/>
                    <a:p>
                      <a:pPr indent="0">
                        <a:buNone/>
                      </a:pPr>
                      <a:r>
                        <a:rPr lang="en-US" sz="1000" b="1">
                          <a:solidFill>
                            <a:srgbClr val="000000"/>
                          </a:solidFill>
                          <a:latin typeface="Calibri" panose="020F0502020204030204" pitchFamily="34" charset="0"/>
                          <a:cs typeface="Calibri" panose="020F0502020204030204" pitchFamily="34" charset="0"/>
                        </a:rPr>
                        <a:t>游戏区</a:t>
                      </a:r>
                      <a:r>
                        <a:rPr lang="en-US" sz="1000" b="1">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en-US" sz="1000" b="1">
                          <a:solidFill>
                            <a:srgbClr val="000000"/>
                          </a:solidFill>
                          <a:latin typeface="Calibri" panose="020F0502020204030204" pitchFamily="34" charset="0"/>
                          <a:cs typeface="Calibri" panose="020F0502020204030204" pitchFamily="34" charset="0"/>
                        </a:rPr>
                        <a:t>设置条件</a:t>
                      </a:r>
                      <a:endParaRPr lang="en-US" altLang="en-US" sz="1000" b="1">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solidFill>
                            <a:srgbClr val="000000"/>
                          </a:solidFill>
                          <a:latin typeface="Calibri" panose="020F0502020204030204" pitchFamily="34" charset="0"/>
                          <a:cs typeface="Calibri" panose="020F0502020204030204" pitchFamily="34" charset="0"/>
                        </a:rPr>
                        <a:t>场 地 要 求 </a:t>
                      </a:r>
                      <a:endParaRPr lang="en-US" altLang="en-US" sz="1000" b="1">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solidFill>
                            <a:srgbClr val="000000"/>
                          </a:solidFill>
                          <a:latin typeface="Calibri" panose="020F0502020204030204" pitchFamily="34" charset="0"/>
                          <a:cs typeface="Calibri" panose="020F0502020204030204" pitchFamily="34" charset="0"/>
                        </a:rPr>
                        <a:t>必要设备</a:t>
                      </a:r>
                      <a:endParaRPr lang="en-US" altLang="en-US" sz="1000" b="1">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solidFill>
                            <a:srgbClr val="000000"/>
                          </a:solidFill>
                          <a:latin typeface="Calibri" panose="020F0502020204030204" pitchFamily="34" charset="0"/>
                          <a:cs typeface="Calibri" panose="020F0502020204030204" pitchFamily="34" charset="0"/>
                        </a:rPr>
                        <a:t>注 意 事 项</a:t>
                      </a:r>
                      <a:endParaRPr lang="en-US" altLang="en-US" sz="1000" b="1">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70535">
                <a:tc>
                  <a:txBody>
                    <a:bodyPr/>
                    <a:p>
                      <a:pPr indent="0">
                        <a:buNone/>
                      </a:pPr>
                      <a:r>
                        <a:rPr lang="en-US" sz="1000" b="1">
                          <a:latin typeface="Calibri" panose="020F0502020204030204" pitchFamily="34" charset="0"/>
                          <a:cs typeface="Calibri" panose="020F0502020204030204" pitchFamily="34" charset="0"/>
                        </a:rPr>
                        <a:t>角色区</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固定与机动结合，色彩装饰温馨</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Calibri" panose="020F0502020204030204" pitchFamily="34" charset="0"/>
                          <a:cs typeface="Calibri" panose="020F0502020204030204" pitchFamily="34" charset="0"/>
                        </a:rPr>
                        <a:t>角色区隔移动材料、仿真儿童</a:t>
                      </a:r>
                      <a:r>
                        <a:rPr lang="en-US" sz="1000" b="1">
                          <a:latin typeface="宋体" panose="02010600030101010101" pitchFamily="2" charset="-122"/>
                          <a:ea typeface="宋体" panose="02010600030101010101" pitchFamily="2" charset="-122"/>
                          <a:cs typeface="宋体" panose="02010600030101010101" pitchFamily="2" charset="-122"/>
                        </a:rPr>
                        <a:t>娃娃家玩具</a:t>
                      </a:r>
                      <a:r>
                        <a:rPr lang="en-US" sz="1000" b="1">
                          <a:latin typeface="Calibri" panose="020F0502020204030204" pitchFamily="34" charset="0"/>
                          <a:cs typeface="Calibri" panose="020F0502020204030204" pitchFamily="34" charset="0"/>
                        </a:rPr>
                        <a:t>、移动存储箱、陈列柜、挂物架</a:t>
                      </a:r>
                      <a:r>
                        <a:rPr lang="en-US" sz="1000" b="1">
                          <a:latin typeface="宋体" panose="02010600030101010101" pitchFamily="2" charset="-122"/>
                          <a:ea typeface="宋体" panose="02010600030101010101" pitchFamily="2" charset="-122"/>
                          <a:cs typeface="宋体" panose="02010600030101010101" pitchFamily="2" charset="-122"/>
                        </a:rPr>
                        <a:t>等</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小空间不需要专门的游戏区，可以提供玩具材料和摇篮</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70535">
                <a:tc>
                  <a:txBody>
                    <a:bodyPr/>
                    <a:p>
                      <a:pPr indent="0">
                        <a:buNone/>
                      </a:pPr>
                      <a:r>
                        <a:rPr lang="en-US" sz="1000" b="1">
                          <a:latin typeface="Calibri" panose="020F0502020204030204" pitchFamily="34" charset="0"/>
                          <a:cs typeface="Calibri" panose="020F0502020204030204" pitchFamily="34" charset="0"/>
                        </a:rPr>
                        <a:t>结构区</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固定与机动结合，</a:t>
                      </a:r>
                      <a:r>
                        <a:rPr lang="en-US" sz="1000" b="1">
                          <a:latin typeface="Calibri" panose="020F0502020204030204" pitchFamily="34" charset="0"/>
                          <a:cs typeface="Calibri" panose="020F0502020204030204" pitchFamily="34" charset="0"/>
                        </a:rPr>
                        <a:t>有地垫以降噪</a:t>
                      </a:r>
                      <a:r>
                        <a:rPr lang="en-US" sz="1000" b="1">
                          <a:latin typeface="宋体" panose="02010600030101010101" pitchFamily="2" charset="-122"/>
                          <a:ea typeface="宋体" panose="02010600030101010101" pitchFamily="2" charset="-122"/>
                          <a:cs typeface="宋体" panose="02010600030101010101" pitchFamily="2" charset="-122"/>
                        </a:rPr>
                        <a:t>，相邻区</a:t>
                      </a:r>
                      <a:r>
                        <a:rPr lang="en-US" sz="1000" b="1">
                          <a:latin typeface="Calibri" panose="020F0502020204030204" pitchFamily="34" charset="0"/>
                          <a:cs typeface="Calibri" panose="020F0502020204030204" pitchFamily="34" charset="0"/>
                        </a:rPr>
                        <a:t>娃娃家 </a:t>
                      </a:r>
                      <a:endParaRPr lang="en-US" altLang="en-US" sz="1000" b="1">
                        <a:latin typeface="Calibri" panose="020F0502020204030204" pitchFamily="34" charset="0"/>
                        <a:ea typeface="宋体" panose="02010600030101010101" pitchFamily="2" charset="-122"/>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Calibri" panose="020F0502020204030204" pitchFamily="34" charset="0"/>
                          <a:cs typeface="Calibri" panose="020F0502020204030204" pitchFamily="34" charset="0"/>
                        </a:rPr>
                        <a:t>分类玩具架、移动存储箱、便于取放材料的小篮、小桌、托盘、展示台</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Calibri" panose="020F0502020204030204" pitchFamily="34" charset="0"/>
                          <a:cs typeface="Calibri" panose="020F0502020204030204" pitchFamily="34" charset="0"/>
                        </a:rPr>
                        <a:t>相对独立、</a:t>
                      </a:r>
                      <a:r>
                        <a:rPr lang="en-US" sz="1000" b="1">
                          <a:latin typeface="宋体" panose="02010600030101010101" pitchFamily="2" charset="-122"/>
                          <a:ea typeface="宋体" panose="02010600030101010101" pitchFamily="2" charset="-122"/>
                          <a:cs typeface="宋体" panose="02010600030101010101" pitchFamily="2" charset="-122"/>
                        </a:rPr>
                        <a:t>有固定的区角；允许跨区使用</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28015">
                <a:tc>
                  <a:txBody>
                    <a:bodyPr/>
                    <a:p>
                      <a:pPr indent="0">
                        <a:buNone/>
                      </a:pPr>
                      <a:r>
                        <a:rPr lang="en-US" sz="1000" b="1">
                          <a:latin typeface="Calibri" panose="020F0502020204030204" pitchFamily="34" charset="0"/>
                          <a:cs typeface="Calibri" panose="020F0502020204030204" pitchFamily="34" charset="0"/>
                        </a:rPr>
                        <a:t>表演区</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固定与机动结合，</a:t>
                      </a:r>
                      <a:r>
                        <a:rPr lang="en-US" sz="1000" b="1">
                          <a:latin typeface="Calibri" panose="020F0502020204030204" pitchFamily="34" charset="0"/>
                          <a:cs typeface="Calibri" panose="020F0502020204030204" pitchFamily="34" charset="0"/>
                        </a:rPr>
                        <a:t>与音乐区靠近，并远离安静区</a:t>
                      </a:r>
                      <a:endParaRPr lang="en-US" altLang="en-US" sz="1000" b="1">
                        <a:latin typeface="Calibri" panose="020F0502020204030204" pitchFamily="34" charset="0"/>
                        <a:ea typeface="宋体" panose="02010600030101010101" pitchFamily="2" charset="-122"/>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儿童</a:t>
                      </a:r>
                      <a:r>
                        <a:rPr lang="en-US" sz="1000" b="1">
                          <a:latin typeface="Calibri" panose="020F0502020204030204" pitchFamily="34" charset="0"/>
                          <a:cs typeface="Calibri" panose="020F0502020204030204" pitchFamily="34" charset="0"/>
                        </a:rPr>
                        <a:t>表演舞台、操作表演台（木偶表演架、桌面表演）、道具架或柜、镜子、简易灯光装置</a:t>
                      </a:r>
                      <a:endParaRPr lang="en-US" altLang="en-US" sz="1000" b="1">
                        <a:latin typeface="Calibri" panose="020F0502020204030204" pitchFamily="34" charset="0"/>
                        <a:ea typeface="宋体" panose="02010600030101010101" pitchFamily="2" charset="-122"/>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固定的道具摆放点，允许跨区玩耍，</a:t>
                      </a:r>
                      <a:r>
                        <a:rPr lang="en-US" sz="1000" b="1">
                          <a:latin typeface="Calibri" panose="020F0502020204030204" pitchFamily="34" charset="0"/>
                          <a:cs typeface="Calibri" panose="020F0502020204030204" pitchFamily="34" charset="0"/>
                        </a:rPr>
                        <a:t>儿童有充分的表演空间</a:t>
                      </a:r>
                      <a:endParaRPr lang="en-US" altLang="en-US" sz="1000" b="1">
                        <a:latin typeface="Calibri" panose="020F0502020204030204" pitchFamily="34" charset="0"/>
                        <a:ea typeface="宋体" panose="02010600030101010101" pitchFamily="2" charset="-122"/>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27380">
                <a:tc>
                  <a:txBody>
                    <a:bodyPr/>
                    <a:p>
                      <a:pPr indent="0">
                        <a:buNone/>
                      </a:pPr>
                      <a:r>
                        <a:rPr lang="en-US" sz="1000" b="1">
                          <a:latin typeface="Calibri" panose="020F0502020204030204" pitchFamily="34" charset="0"/>
                          <a:cs typeface="Calibri" panose="020F0502020204030204" pitchFamily="34" charset="0"/>
                        </a:rPr>
                        <a:t>语言区</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相对固定，</a:t>
                      </a:r>
                      <a:r>
                        <a:rPr lang="en-US" sz="1000" b="1">
                          <a:latin typeface="Calibri" panose="020F0502020204030204" pitchFamily="34" charset="0"/>
                          <a:cs typeface="Calibri" panose="020F0502020204030204" pitchFamily="34" charset="0"/>
                        </a:rPr>
                        <a:t>光线较好而安静，与其他活动区隔离，接近电源</a:t>
                      </a:r>
                      <a:endParaRPr lang="en-US" altLang="en-US" sz="1000" b="1">
                        <a:latin typeface="Calibri" panose="020F0502020204030204" pitchFamily="34" charset="0"/>
                        <a:ea typeface="宋体" panose="02010600030101010101" pitchFamily="2" charset="-122"/>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Calibri" panose="020F0502020204030204" pitchFamily="34" charset="0"/>
                          <a:cs typeface="Calibri" panose="020F0502020204030204" pitchFamily="34" charset="0"/>
                        </a:rPr>
                        <a:t>插座录音机、桌子、书架、舒适的椅子、席地而坐的地台、地垫；各类经典图画书</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固定设区</a:t>
                      </a:r>
                      <a:r>
                        <a:rPr lang="en-US" sz="1000" b="1">
                          <a:latin typeface="Calibri" panose="020F0502020204030204" pitchFamily="34" charset="0"/>
                          <a:cs typeface="Calibri" panose="020F0502020204030204" pitchFamily="34" charset="0"/>
                        </a:rPr>
                        <a:t>。同类图书3册左右</a:t>
                      </a:r>
                      <a:r>
                        <a:rPr lang="en-US" sz="1000" b="1">
                          <a:latin typeface="宋体" panose="02010600030101010101" pitchFamily="2" charset="-122"/>
                          <a:ea typeface="宋体" panose="02010600030101010101" pitchFamily="2" charset="-122"/>
                          <a:cs typeface="宋体" panose="02010600030101010101" pitchFamily="2" charset="-122"/>
                        </a:rPr>
                        <a:t>。图书可以跨区使用</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28015">
                <a:tc>
                  <a:txBody>
                    <a:bodyPr/>
                    <a:p>
                      <a:pPr indent="0">
                        <a:buNone/>
                      </a:pPr>
                      <a:r>
                        <a:rPr lang="en-US" sz="1000" b="1">
                          <a:latin typeface="Calibri" panose="020F0502020204030204" pitchFamily="34" charset="0"/>
                          <a:cs typeface="Calibri" panose="020F0502020204030204" pitchFamily="34" charset="0"/>
                        </a:rPr>
                        <a:t>美工区</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相对固定，</a:t>
                      </a:r>
                      <a:r>
                        <a:rPr lang="en-US" sz="1000" b="1">
                          <a:latin typeface="Calibri" panose="020F0502020204030204" pitchFamily="34" charset="0"/>
                          <a:cs typeface="Calibri" panose="020F0502020204030204" pitchFamily="34" charset="0"/>
                        </a:rPr>
                        <a:t>宜设于安静区，且离水源较近处</a:t>
                      </a:r>
                      <a:endParaRPr lang="en-US" altLang="en-US" sz="1000" b="1">
                        <a:latin typeface="Calibri" panose="020F0502020204030204" pitchFamily="34" charset="0"/>
                        <a:ea typeface="宋体" panose="02010600030101010101" pitchFamily="2" charset="-122"/>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Calibri" panose="020F0502020204030204" pitchFamily="34" charset="0"/>
                          <a:cs typeface="Calibri" panose="020F0502020204030204" pitchFamily="34" charset="0"/>
                        </a:rPr>
                        <a:t>材料架、桌子、展示板或台、画架、泥工板及工具、绘画工具、手工工具；艺术作品图鉴</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固定设区。允许跨区游戏，</a:t>
                      </a:r>
                      <a:r>
                        <a:rPr lang="en-US" sz="1000" b="1">
                          <a:latin typeface="Calibri" panose="020F0502020204030204" pitchFamily="34" charset="0"/>
                          <a:cs typeface="Calibri" panose="020F0502020204030204" pitchFamily="34" charset="0"/>
                        </a:rPr>
                        <a:t>有充分的展示预留区</a:t>
                      </a:r>
                      <a:endParaRPr lang="en-US" altLang="en-US" sz="1000" b="1">
                        <a:latin typeface="Calibri" panose="020F0502020204030204" pitchFamily="34" charset="0"/>
                        <a:ea typeface="宋体" panose="02010600030101010101" pitchFamily="2" charset="-122"/>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26745">
                <a:tc>
                  <a:txBody>
                    <a:bodyPr/>
                    <a:p>
                      <a:pPr indent="0">
                        <a:buNone/>
                      </a:pPr>
                      <a:r>
                        <a:rPr lang="en-US" sz="1000" b="1">
                          <a:latin typeface="Calibri" panose="020F0502020204030204" pitchFamily="34" charset="0"/>
                          <a:cs typeface="Calibri" panose="020F0502020204030204" pitchFamily="34" charset="0"/>
                        </a:rPr>
                        <a:t>科学区</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相对固定，</a:t>
                      </a:r>
                      <a:r>
                        <a:rPr lang="en-US" sz="1000" b="1">
                          <a:latin typeface="Calibri" panose="020F0502020204030204" pitchFamily="34" charset="0"/>
                          <a:cs typeface="Calibri" panose="020F0502020204030204" pitchFamily="34" charset="0"/>
                        </a:rPr>
                        <a:t>最好置于窗前，有较充足的阳光及流通空气，且为自然光线，便于</a:t>
                      </a:r>
                      <a:r>
                        <a:rPr lang="en-US" sz="1000" b="1">
                          <a:latin typeface="宋体" panose="02010600030101010101" pitchFamily="2" charset="-122"/>
                          <a:ea typeface="宋体" panose="02010600030101010101" pitchFamily="2" charset="-122"/>
                          <a:cs typeface="宋体" panose="02010600030101010101" pitchFamily="2" charset="-122"/>
                        </a:rPr>
                        <a:t>儿童</a:t>
                      </a:r>
                      <a:r>
                        <a:rPr lang="en-US" sz="1000" b="1">
                          <a:latin typeface="Calibri" panose="020F0502020204030204" pitchFamily="34" charset="0"/>
                          <a:cs typeface="Calibri" panose="020F0502020204030204" pitchFamily="34" charset="0"/>
                        </a:rPr>
                        <a:t>观察</a:t>
                      </a:r>
                      <a:endParaRPr lang="en-US" altLang="en-US" sz="1000" b="1">
                        <a:latin typeface="Calibri" panose="020F0502020204030204" pitchFamily="34" charset="0"/>
                        <a:ea typeface="宋体" panose="02010600030101010101" pitchFamily="2" charset="-122"/>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Calibri" panose="020F0502020204030204" pitchFamily="34" charset="0"/>
                          <a:cs typeface="Calibri" panose="020F0502020204030204" pitchFamily="34" charset="0"/>
                        </a:rPr>
                        <a:t>观察台、操作台、分类科学柜及材料、托盘、科普图书、科学挂图、实验结果展示墙</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固定材料</a:t>
                      </a:r>
                      <a:r>
                        <a:rPr lang="en-US" sz="1000" b="1">
                          <a:latin typeface="Calibri" panose="020F0502020204030204" pitchFamily="34" charset="0"/>
                          <a:cs typeface="Calibri" panose="020F0502020204030204" pitchFamily="34" charset="0"/>
                        </a:rPr>
                        <a:t>，</a:t>
                      </a:r>
                      <a:r>
                        <a:rPr lang="en-US" sz="1000" b="1">
                          <a:latin typeface="宋体" panose="02010600030101010101" pitchFamily="2" charset="-122"/>
                          <a:ea typeface="宋体" panose="02010600030101010101" pitchFamily="2" charset="-122"/>
                          <a:cs typeface="宋体" panose="02010600030101010101" pitchFamily="2" charset="-122"/>
                        </a:rPr>
                        <a:t>活动灵活，</a:t>
                      </a:r>
                      <a:r>
                        <a:rPr lang="en-US" sz="1000" b="1">
                          <a:latin typeface="Calibri" panose="020F0502020204030204" pitchFamily="34" charset="0"/>
                          <a:cs typeface="Calibri" panose="020F0502020204030204" pitchFamily="34" charset="0"/>
                        </a:rPr>
                        <a:t>最好每个人活动也相对独立；操作材料充足</a:t>
                      </a:r>
                      <a:endParaRPr lang="en-US" altLang="en-US" sz="1000" b="1">
                        <a:latin typeface="Calibri" panose="020F0502020204030204" pitchFamily="34" charset="0"/>
                        <a:ea typeface="宋体" panose="02010600030101010101" pitchFamily="2" charset="-122"/>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13690">
                <a:tc>
                  <a:txBody>
                    <a:bodyPr/>
                    <a:p>
                      <a:pPr indent="0">
                        <a:buNone/>
                      </a:pPr>
                      <a:r>
                        <a:rPr lang="en-US" sz="1000" b="1">
                          <a:latin typeface="Calibri" panose="020F0502020204030204" pitchFamily="34" charset="0"/>
                          <a:cs typeface="Calibri" panose="020F0502020204030204" pitchFamily="34" charset="0"/>
                        </a:rPr>
                        <a:t>益智区</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相对固定，便于安静操作</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Calibri" panose="020F0502020204030204" pitchFamily="34" charset="0"/>
                          <a:cs typeface="Calibri" panose="020F0502020204030204" pitchFamily="34" charset="0"/>
                        </a:rPr>
                        <a:t>分类材料架、操作台、托盘、知识故事、操作材料</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固定材料；部分材料可以跨区使用</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71170">
                <a:tc>
                  <a:txBody>
                    <a:bodyPr/>
                    <a:p>
                      <a:pPr indent="0">
                        <a:buNone/>
                      </a:pPr>
                      <a:r>
                        <a:rPr lang="en-US" sz="1000" b="1">
                          <a:latin typeface="Calibri" panose="020F0502020204030204" pitchFamily="34" charset="0"/>
                          <a:cs typeface="Calibri" panose="020F0502020204030204" pitchFamily="34" charset="0"/>
                        </a:rPr>
                        <a:t>音乐区</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固定与机动结合，</a:t>
                      </a:r>
                      <a:r>
                        <a:rPr lang="en-US" sz="1000" b="1">
                          <a:latin typeface="Calibri" panose="020F0502020204030204" pitchFamily="34" charset="0"/>
                          <a:cs typeface="Calibri" panose="020F0502020204030204" pitchFamily="34" charset="0"/>
                        </a:rPr>
                        <a:t>与表演区邻近，远离安静区</a:t>
                      </a:r>
                      <a:endParaRPr lang="en-US" altLang="en-US" sz="1000" b="1">
                        <a:latin typeface="Calibri" panose="020F0502020204030204" pitchFamily="34" charset="0"/>
                        <a:ea typeface="宋体" panose="02010600030101010101" pitchFamily="2" charset="-122"/>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Calibri" panose="020F0502020204030204" pitchFamily="34" charset="0"/>
                          <a:cs typeface="Calibri" panose="020F0502020204030204" pitchFamily="34" charset="0"/>
                        </a:rPr>
                        <a:t>琴、CD机或录音机、磁带光碟、打击乐器、服装、面具</a:t>
                      </a:r>
                      <a:r>
                        <a:rPr lang="en-US" sz="1000" b="1">
                          <a:latin typeface="宋体" panose="02010600030101010101" pitchFamily="2" charset="-122"/>
                          <a:ea typeface="宋体" panose="02010600030101010101" pitchFamily="2" charset="-122"/>
                          <a:cs typeface="宋体" panose="02010600030101010101" pitchFamily="2" charset="-122"/>
                        </a:rPr>
                        <a:t>、自制乐器</a:t>
                      </a:r>
                      <a:r>
                        <a:rPr lang="en-US" sz="1000" b="1">
                          <a:latin typeface="Calibri" panose="020F0502020204030204" pitchFamily="34" charset="0"/>
                          <a:cs typeface="Calibri" panose="020F0502020204030204" pitchFamily="34" charset="0"/>
                        </a:rPr>
                        <a:t>等道具</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Calibri" panose="020F0502020204030204" pitchFamily="34" charset="0"/>
                          <a:cs typeface="Calibri" panose="020F0502020204030204" pitchFamily="34" charset="0"/>
                        </a:rPr>
                        <a:t>建立减噪常规</a:t>
                      </a:r>
                      <a:r>
                        <a:rPr lang="en-US" sz="1000" b="1">
                          <a:latin typeface="宋体" panose="02010600030101010101" pitchFamily="2" charset="-122"/>
                          <a:ea typeface="宋体" panose="02010600030101010101" pitchFamily="2" charset="-122"/>
                          <a:cs typeface="宋体" panose="02010600030101010101" pitchFamily="2" charset="-122"/>
                        </a:rPr>
                        <a:t>；材料可以跨区使用</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71170">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开放材料区</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固定与机动结合，</a:t>
                      </a:r>
                      <a:r>
                        <a:rPr lang="en-US" sz="1000" b="1">
                          <a:latin typeface="Calibri" panose="020F0502020204030204" pitchFamily="34" charset="0"/>
                          <a:cs typeface="Calibri" panose="020F0502020204030204" pitchFamily="34" charset="0"/>
                        </a:rPr>
                        <a:t>不影响儿童活动，便于取拿</a:t>
                      </a:r>
                      <a:endParaRPr lang="en-US" altLang="en-US" sz="1000" b="1">
                        <a:latin typeface="Calibri" panose="020F0502020204030204" pitchFamily="34" charset="0"/>
                        <a:ea typeface="宋体" panose="02010600030101010101" pitchFamily="2" charset="-122"/>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Calibri" panose="020F0502020204030204" pitchFamily="34" charset="0"/>
                          <a:cs typeface="Calibri" panose="020F0502020204030204" pitchFamily="34" charset="0"/>
                        </a:rPr>
                        <a:t>归类储物箱、低结构半成品、自然物、废旧材料</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Calibri" panose="020F0502020204030204" pitchFamily="34" charset="0"/>
                          <a:cs typeface="Calibri" panose="020F0502020204030204" pitchFamily="34" charset="0"/>
                        </a:rPr>
                        <a:t>注意清洁、整理和消毒</a:t>
                      </a:r>
                      <a:r>
                        <a:rPr lang="en-US" sz="1000" b="1">
                          <a:latin typeface="宋体" panose="02010600030101010101" pitchFamily="2" charset="-122"/>
                          <a:ea typeface="宋体" panose="02010600030101010101" pitchFamily="2" charset="-122"/>
                          <a:cs typeface="宋体" panose="02010600030101010101" pitchFamily="2" charset="-122"/>
                        </a:rPr>
                        <a:t>，可机动用于所有游戏区，也可独立使用</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56870">
                <a:tc>
                  <a:txBody>
                    <a:bodyPr/>
                    <a:p>
                      <a:pPr indent="0">
                        <a:buNone/>
                      </a:pPr>
                      <a:r>
                        <a:rPr lang="en-US" sz="1000" b="1">
                          <a:latin typeface="Calibri" panose="020F0502020204030204" pitchFamily="34" charset="0"/>
                          <a:cs typeface="Calibri" panose="020F0502020204030204" pitchFamily="34" charset="0"/>
                        </a:rPr>
                        <a:t>休闲区</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Calibri" panose="020F0502020204030204" pitchFamily="34" charset="0"/>
                          <a:cs typeface="Calibri" panose="020F0502020204030204" pitchFamily="34" charset="0"/>
                        </a:rPr>
                        <a:t>安静、温馨</a:t>
                      </a:r>
                      <a:r>
                        <a:rPr lang="en-US" sz="1000" b="1">
                          <a:latin typeface="宋体" panose="02010600030101010101" pitchFamily="2" charset="-122"/>
                          <a:ea typeface="宋体" panose="02010600030101010101" pitchFamily="2" charset="-122"/>
                          <a:cs typeface="宋体" panose="02010600030101010101" pitchFamily="2" charset="-122"/>
                        </a:rPr>
                        <a:t>、私密</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Calibri" panose="020F0502020204030204" pitchFamily="34" charset="0"/>
                          <a:cs typeface="Calibri" panose="020F0502020204030204" pitchFamily="34" charset="0"/>
                        </a:rPr>
                        <a:t>休闲椅桌或小房子</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Calibri" panose="020F0502020204030204" pitchFamily="34" charset="0"/>
                          <a:cs typeface="Calibri" panose="020F0502020204030204" pitchFamily="34" charset="0"/>
                        </a:rPr>
                        <a:t>独立设置2—3人活动</a:t>
                      </a:r>
                      <a:endParaRPr lang="en-US" altLang="en-US" sz="1000" b="1">
                        <a:latin typeface="Calibri" panose="020F0502020204030204" pitchFamily="34" charset="0"/>
                        <a:ea typeface="Calibri" panose="020F0502020204030204" pitchFamily="34" charset="0"/>
                        <a:cs typeface="Calibri" panose="020F0502020204030204" pitchFamily="34" charset="0"/>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p:spli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pPr marL="0" indent="0">
              <a:buNone/>
            </a:pPr>
            <a:r>
              <a:rPr lang="en-US" altLang="zh-CN" sz="3200"/>
              <a:t>         </a:t>
            </a:r>
            <a:r>
              <a:rPr lang="zh-CN" altLang="en-US" sz="2800">
                <a:solidFill>
                  <a:srgbClr val="006600"/>
                </a:solidFill>
              </a:rPr>
              <a:t>琼斯（Jones，1977）在“教学环境的维度”一文中所提供的评估及安排游戏环境的基本原理：</a:t>
            </a:r>
            <a:endParaRPr lang="zh-CN" altLang="en-US" sz="2800">
              <a:solidFill>
                <a:srgbClr val="006600"/>
              </a:solidFill>
            </a:endParaRPr>
          </a:p>
          <a:p>
            <a:r>
              <a:rPr lang="zh-CN" altLang="en-US" sz="2800">
                <a:solidFill>
                  <a:srgbClr val="006600"/>
                </a:solidFill>
              </a:rPr>
              <a:t>冷硬—柔和。</a:t>
            </a:r>
            <a:endParaRPr lang="zh-CN" altLang="en-US" sz="2800">
              <a:solidFill>
                <a:srgbClr val="006600"/>
              </a:solidFill>
            </a:endParaRPr>
          </a:p>
          <a:p>
            <a:r>
              <a:rPr lang="zh-CN" altLang="en-US" sz="2800">
                <a:solidFill>
                  <a:srgbClr val="006600"/>
                </a:solidFill>
              </a:rPr>
              <a:t>开放—封闭。</a:t>
            </a:r>
            <a:endParaRPr lang="zh-CN" altLang="en-US" sz="2800">
              <a:solidFill>
                <a:srgbClr val="006600"/>
              </a:solidFill>
            </a:endParaRPr>
          </a:p>
          <a:p>
            <a:r>
              <a:rPr lang="zh-CN" altLang="en-US" sz="2800">
                <a:solidFill>
                  <a:srgbClr val="006600"/>
                </a:solidFill>
              </a:rPr>
              <a:t>单纯—复杂。</a:t>
            </a:r>
            <a:endParaRPr lang="zh-CN" altLang="en-US" sz="2800">
              <a:solidFill>
                <a:srgbClr val="006600"/>
              </a:solidFill>
            </a:endParaRPr>
          </a:p>
          <a:p>
            <a:r>
              <a:rPr lang="zh-CN" altLang="en-US" sz="2800">
                <a:solidFill>
                  <a:srgbClr val="006600"/>
                </a:solidFill>
              </a:rPr>
              <a:t>参与—隐蔽。</a:t>
            </a:r>
            <a:endParaRPr lang="zh-CN" altLang="en-US" sz="2800">
              <a:solidFill>
                <a:srgbClr val="006600"/>
              </a:solidFill>
            </a:endParaRPr>
          </a:p>
          <a:p>
            <a:r>
              <a:rPr lang="zh-CN" altLang="en-US" sz="2800">
                <a:solidFill>
                  <a:srgbClr val="006600"/>
                </a:solidFill>
              </a:rPr>
              <a:t>低活动性—高活动性。</a:t>
            </a:r>
            <a:endParaRPr lang="zh-CN" altLang="en-US" sz="2800">
              <a:solidFill>
                <a:srgbClr val="006600"/>
              </a:solidFill>
            </a:endParaRPr>
          </a:p>
        </p:txBody>
      </p:sp>
    </p:spTree>
  </p:cSld>
  <p:clrMapOvr>
    <a:masterClrMapping/>
  </p:clrMapOvr>
  <p:transition>
    <p:spli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标题 1"/>
          <p:cNvSpPr>
            <a:spLocks noGrp="1"/>
          </p:cNvSpPr>
          <p:nvPr>
            <p:ph type="title"/>
          </p:nvPr>
        </p:nvSpPr>
        <p:spPr/>
        <p:txBody>
          <a:bodyPr vert="horz" wrap="square" bIns="91440" anchor="b"/>
          <a:p>
            <a:pPr>
              <a:buNone/>
            </a:pPr>
            <a:endParaRPr lang="zh-CN" altLang="en-US" dirty="0"/>
          </a:p>
        </p:txBody>
      </p:sp>
      <p:sp>
        <p:nvSpPr>
          <p:cNvPr id="16387" name="内容占位符 2"/>
          <p:cNvSpPr>
            <a:spLocks noGrp="1"/>
          </p:cNvSpPr>
          <p:nvPr>
            <p:ph sz="quarter" idx="1"/>
          </p:nvPr>
        </p:nvSpPr>
        <p:spPr>
          <a:xfrm>
            <a:off x="540703" y="1685925"/>
            <a:ext cx="7772400" cy="4572000"/>
          </a:xfrm>
        </p:spPr>
        <p:txBody>
          <a:bodyPr wrap="square" anchor="t"/>
          <a:p>
            <a:pPr>
              <a:buClr>
                <a:schemeClr val="accent1"/>
              </a:buClr>
              <a:buSzPct val="85000"/>
              <a:buFont typeface="Wingdings 2" panose="05020102010507070707" pitchFamily="18" charset="2"/>
              <a:buNone/>
            </a:pPr>
            <a:r>
              <a:rPr lang="zh-CN" altLang="en-US" sz="3200" b="1" dirty="0">
                <a:solidFill>
                  <a:srgbClr val="006600"/>
                </a:solidFill>
              </a:rPr>
              <a:t>第三节   室外游戏环境的规划</a:t>
            </a:r>
            <a:endParaRPr lang="zh-CN" altLang="en-US" sz="3200" b="1" dirty="0">
              <a:solidFill>
                <a:srgbClr val="006600"/>
              </a:solidFill>
            </a:endParaRPr>
          </a:p>
        </p:txBody>
      </p:sp>
    </p:spTree>
  </p:cSld>
  <p:clrMapOvr>
    <a:masterClrMapping/>
  </p:clrMapOvr>
  <p:transition>
    <p:spli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一、室外</a:t>
            </a:r>
            <a:r>
              <a:rPr lang="zh-CN" altLang="en-US"/>
              <a:t>游戏环境的</a:t>
            </a:r>
            <a:r>
              <a:rPr lang="zh-CN" altLang="en-US"/>
              <a:t>规划内容</a:t>
            </a:r>
            <a:endParaRPr lang="zh-CN" altLang="en-US"/>
          </a:p>
        </p:txBody>
      </p:sp>
      <p:sp>
        <p:nvSpPr>
          <p:cNvPr id="3" name="内容占位符 2"/>
          <p:cNvSpPr>
            <a:spLocks noGrp="1"/>
          </p:cNvSpPr>
          <p:nvPr>
            <p:ph idx="1"/>
          </p:nvPr>
        </p:nvSpPr>
        <p:spPr/>
        <p:txBody>
          <a:bodyPr/>
          <a:p>
            <a:pPr marL="0" indent="0">
              <a:buNone/>
            </a:pPr>
            <a:r>
              <a:rPr lang="en-US" altLang="zh-CN" sz="1600"/>
              <a:t>         </a:t>
            </a:r>
            <a:r>
              <a:rPr lang="zh-CN" altLang="en-US" sz="2400">
                <a:solidFill>
                  <a:srgbClr val="006600"/>
                </a:solidFill>
              </a:rPr>
              <a:t>2019年1月30日，教育部、住房和城乡建设部印发《幼儿园标准设计样图》，其中第三十条要求：室外地面游戏场地人均面积不应低于4平方米，其中共用游戏场地人均面积不应低于2平方米，分班游戏场地人均面积不应低于2平方米。分班游戏场地应毗邻活动室布置，其数量应至少能容纳n-2（n全园班级数）同时游戏活动。室外地面游戏场地宜为软质地坪，应保证1/2的以上的游戏场地冬至日日照时间不少于2小时。室外共用游戏场地应考虑设置游戏器具、30m跑道、沙坑、洗手池和贮水深度不超过0.3米等。游戏器具下面及周围应设软质铺装。</a:t>
            </a:r>
            <a:endParaRPr lang="zh-CN" altLang="en-US" sz="2400">
              <a:solidFill>
                <a:srgbClr val="006600"/>
              </a:solidFill>
            </a:endParaRPr>
          </a:p>
        </p:txBody>
      </p:sp>
    </p:spTree>
  </p:cSld>
  <p:clrMapOvr>
    <a:masterClrMapping/>
  </p:clrMapOvr>
  <p:transition>
    <p:spli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
          <p:cNvSpPr>
            <a:spLocks noGrp="1"/>
          </p:cNvSpPr>
          <p:nvPr>
            <p:ph type="title"/>
          </p:nvPr>
        </p:nvSpPr>
        <p:spPr/>
        <p:txBody>
          <a:bodyPr vert="horz" wrap="square" bIns="91440" anchor="b"/>
          <a:p>
            <a:pPr>
              <a:buNone/>
            </a:pPr>
            <a:r>
              <a:rPr lang="zh-CN" altLang="en-US" dirty="0">
                <a:sym typeface="+mn-ea"/>
              </a:rPr>
              <a:t>二、 室游戏环境</a:t>
            </a:r>
            <a:r>
              <a:rPr lang="zh-CN" altLang="en-US" dirty="0">
                <a:sym typeface="+mn-ea"/>
              </a:rPr>
              <a:t>规划</a:t>
            </a:r>
            <a:r>
              <a:rPr lang="zh-CN" altLang="en-US" dirty="0">
                <a:sym typeface="+mn-ea"/>
              </a:rPr>
              <a:t>的原则</a:t>
            </a:r>
            <a:br>
              <a:rPr lang="en-US" altLang="zh-CN" dirty="0"/>
            </a:br>
            <a:endParaRPr lang="en-US" altLang="zh-CN" dirty="0"/>
          </a:p>
        </p:txBody>
      </p:sp>
      <p:sp>
        <p:nvSpPr>
          <p:cNvPr id="18435" name="内容占位符 2"/>
          <p:cNvSpPr>
            <a:spLocks noGrp="1"/>
          </p:cNvSpPr>
          <p:nvPr>
            <p:ph sz="quarter" idx="1"/>
          </p:nvPr>
        </p:nvSpPr>
        <p:spPr/>
        <p:txBody>
          <a:bodyPr wrap="square" anchor="t"/>
          <a:p>
            <a:pPr>
              <a:buClr>
                <a:schemeClr val="accent1"/>
              </a:buClr>
              <a:buSzPct val="85000"/>
              <a:buFont typeface="Wingdings 2" panose="05020102010507070707" pitchFamily="18" charset="2"/>
              <a:buNone/>
            </a:pPr>
            <a:r>
              <a:rPr lang="zh-CN" altLang="en-US" sz="2800" dirty="0">
                <a:solidFill>
                  <a:srgbClr val="006600"/>
                </a:solidFill>
              </a:rPr>
              <a:t>（一） 安全卫生的原则</a:t>
            </a:r>
            <a:endParaRPr lang="zh-CN" altLang="en-US" sz="2800" dirty="0">
              <a:solidFill>
                <a:srgbClr val="006600"/>
              </a:solidFill>
            </a:endParaRPr>
          </a:p>
          <a:p>
            <a:pPr>
              <a:buClr>
                <a:schemeClr val="accent1"/>
              </a:buClr>
              <a:buSzPct val="85000"/>
              <a:buFont typeface="Wingdings 2" panose="05020102010507070707" pitchFamily="18" charset="2"/>
              <a:buNone/>
            </a:pPr>
            <a:r>
              <a:rPr lang="zh-CN" altLang="en-US" sz="2800" dirty="0">
                <a:solidFill>
                  <a:srgbClr val="006600"/>
                </a:solidFill>
              </a:rPr>
              <a:t>（二） 遵循自然原则</a:t>
            </a:r>
            <a:endParaRPr lang="zh-CN" altLang="en-US" sz="2800" dirty="0">
              <a:solidFill>
                <a:srgbClr val="006600"/>
              </a:solidFill>
            </a:endParaRPr>
          </a:p>
          <a:p>
            <a:pPr>
              <a:buClr>
                <a:schemeClr val="accent1"/>
              </a:buClr>
              <a:buSzPct val="85000"/>
              <a:buFont typeface="Wingdings 2" panose="05020102010507070707" pitchFamily="18" charset="2"/>
              <a:buNone/>
            </a:pPr>
            <a:r>
              <a:rPr lang="zh-CN" altLang="en-US" sz="2800" dirty="0">
                <a:solidFill>
                  <a:srgbClr val="006600"/>
                </a:solidFill>
              </a:rPr>
              <a:t>（三） 挑战性原则</a:t>
            </a:r>
            <a:endParaRPr lang="zh-CN" altLang="en-US" sz="2800" dirty="0">
              <a:solidFill>
                <a:srgbClr val="006600"/>
              </a:solidFill>
            </a:endParaRPr>
          </a:p>
          <a:p>
            <a:pPr>
              <a:buClr>
                <a:schemeClr val="accent1"/>
              </a:buClr>
              <a:buSzPct val="85000"/>
              <a:buFont typeface="Wingdings 2" panose="05020102010507070707" pitchFamily="18" charset="2"/>
              <a:buNone/>
            </a:pPr>
            <a:r>
              <a:rPr lang="zh-CN" altLang="en-US" sz="2800" dirty="0">
                <a:solidFill>
                  <a:srgbClr val="006600"/>
                </a:solidFill>
              </a:rPr>
              <a:t>（四） 整体性原则</a:t>
            </a:r>
            <a:endParaRPr lang="zh-CN" altLang="en-US" sz="2800" dirty="0">
              <a:solidFill>
                <a:srgbClr val="006600"/>
              </a:solidFill>
            </a:endParaRPr>
          </a:p>
          <a:p>
            <a:pPr>
              <a:buClr>
                <a:schemeClr val="accent1"/>
              </a:buClr>
              <a:buSzPct val="85000"/>
              <a:buFont typeface="Wingdings 2" panose="05020102010507070707" pitchFamily="18" charset="2"/>
              <a:buNone/>
            </a:pPr>
            <a:endParaRPr lang="zh-CN" altLang="en-US" sz="2800" dirty="0">
              <a:solidFill>
                <a:srgbClr val="006600"/>
              </a:solidFill>
            </a:endParaRPr>
          </a:p>
        </p:txBody>
      </p:sp>
    </p:spTree>
  </p:cSld>
  <p:clrMapOvr>
    <a:masterClrMapping/>
  </p:clrMapOvr>
  <p:transition>
    <p:spli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标题 1"/>
          <p:cNvSpPr>
            <a:spLocks noGrp="1"/>
          </p:cNvSpPr>
          <p:nvPr>
            <p:ph type="title"/>
          </p:nvPr>
        </p:nvSpPr>
        <p:spPr/>
        <p:txBody>
          <a:bodyPr vert="horz" wrap="square" bIns="91440" anchor="b"/>
          <a:p>
            <a:pPr>
              <a:buNone/>
            </a:pPr>
            <a:r>
              <a:rPr lang="zh-CN" altLang="en-US" dirty="0">
                <a:sym typeface="+mn-ea"/>
              </a:rPr>
              <a:t>三、 室外常见游戏区</a:t>
            </a:r>
            <a:endParaRPr lang="zh-CN" altLang="en-US" dirty="0">
              <a:sym typeface="+mn-ea"/>
            </a:endParaRPr>
          </a:p>
        </p:txBody>
      </p:sp>
      <p:sp>
        <p:nvSpPr>
          <p:cNvPr id="19459" name="内容占位符 2"/>
          <p:cNvSpPr>
            <a:spLocks noGrp="1"/>
          </p:cNvSpPr>
          <p:nvPr>
            <p:ph sz="quarter" idx="1"/>
          </p:nvPr>
        </p:nvSpPr>
        <p:spPr/>
        <p:txBody>
          <a:bodyPr wrap="square" anchor="t"/>
          <a:p>
            <a:pPr>
              <a:buClr>
                <a:schemeClr val="accent1"/>
              </a:buClr>
              <a:buSzPct val="85000"/>
              <a:buFont typeface="Wingdings 2" panose="05020102010507070707" pitchFamily="18" charset="2"/>
              <a:buNone/>
            </a:pPr>
            <a:r>
              <a:rPr lang="zh-CN" altLang="en-US" sz="2400" dirty="0">
                <a:solidFill>
                  <a:srgbClr val="4B6D17"/>
                </a:solidFill>
              </a:rPr>
              <a:t>（一） 组合运动区</a:t>
            </a:r>
            <a:endParaRPr lang="en-US" altLang="zh-CN" sz="2400" dirty="0">
              <a:solidFill>
                <a:srgbClr val="4B6D17"/>
              </a:solidFill>
            </a:endParaRPr>
          </a:p>
          <a:p>
            <a:pPr>
              <a:buClr>
                <a:schemeClr val="accent1"/>
              </a:buClr>
              <a:buSzPct val="85000"/>
              <a:buFont typeface="Wingdings 2" panose="05020102010507070707" pitchFamily="18" charset="2"/>
              <a:buNone/>
            </a:pPr>
            <a:r>
              <a:rPr lang="zh-CN" altLang="en-US" sz="2400" dirty="0">
                <a:solidFill>
                  <a:srgbClr val="4B6D17"/>
                </a:solidFill>
              </a:rPr>
              <a:t>（二）</a:t>
            </a:r>
            <a:r>
              <a:rPr lang="zh-CN" altLang="en-US" sz="2400" dirty="0">
                <a:solidFill>
                  <a:srgbClr val="4B6D17"/>
                </a:solidFill>
                <a:sym typeface="+mn-ea"/>
              </a:rPr>
              <a:t>跑道或车道</a:t>
            </a:r>
            <a:endParaRPr lang="en-US" altLang="zh-CN" sz="2400" dirty="0">
              <a:solidFill>
                <a:srgbClr val="4B6D17"/>
              </a:solidFill>
            </a:endParaRPr>
          </a:p>
          <a:p>
            <a:pPr>
              <a:buClr>
                <a:schemeClr val="accent1"/>
              </a:buClr>
              <a:buSzPct val="85000"/>
              <a:buFont typeface="Wingdings 2" panose="05020102010507070707" pitchFamily="18" charset="2"/>
              <a:buNone/>
            </a:pPr>
            <a:r>
              <a:rPr lang="zh-CN" altLang="en-US" sz="2400" dirty="0">
                <a:solidFill>
                  <a:srgbClr val="4B6D17"/>
                </a:solidFill>
              </a:rPr>
              <a:t>（三）玩沙池（区）</a:t>
            </a:r>
            <a:endParaRPr lang="en-US" altLang="zh-CN" sz="2400" dirty="0">
              <a:solidFill>
                <a:srgbClr val="4B6D17"/>
              </a:solidFill>
            </a:endParaRPr>
          </a:p>
          <a:p>
            <a:pPr>
              <a:buClr>
                <a:schemeClr val="accent1"/>
              </a:buClr>
              <a:buSzPct val="85000"/>
              <a:buFont typeface="Wingdings 2" panose="05020102010507070707" pitchFamily="18" charset="2"/>
              <a:buNone/>
            </a:pPr>
            <a:r>
              <a:rPr lang="zh-CN" altLang="en-US" sz="2400" dirty="0">
                <a:solidFill>
                  <a:srgbClr val="4B6D17"/>
                </a:solidFill>
              </a:rPr>
              <a:t>（四） 玩水区</a:t>
            </a:r>
            <a:endParaRPr lang="zh-CN" altLang="en-US" sz="2400" dirty="0">
              <a:solidFill>
                <a:srgbClr val="4B6D17"/>
              </a:solidFill>
            </a:endParaRPr>
          </a:p>
          <a:p>
            <a:pPr>
              <a:buClr>
                <a:schemeClr val="accent1"/>
              </a:buClr>
              <a:buSzPct val="85000"/>
              <a:buFont typeface="Wingdings 2" panose="05020102010507070707" pitchFamily="18" charset="2"/>
              <a:buNone/>
            </a:pPr>
            <a:r>
              <a:rPr lang="zh-CN" altLang="en-US" sz="2400" dirty="0">
                <a:solidFill>
                  <a:srgbClr val="4B6D17"/>
                </a:solidFill>
              </a:rPr>
              <a:t>（五）器材存储</a:t>
            </a:r>
            <a:endParaRPr lang="en-US" altLang="zh-CN" sz="2400" dirty="0">
              <a:solidFill>
                <a:srgbClr val="4B6D17"/>
              </a:solidFill>
            </a:endParaRPr>
          </a:p>
          <a:p>
            <a:pPr>
              <a:buClr>
                <a:schemeClr val="accent1"/>
              </a:buClr>
              <a:buSzPct val="85000"/>
              <a:buFont typeface="Wingdings 2" panose="05020102010507070707" pitchFamily="18" charset="2"/>
              <a:buNone/>
            </a:pPr>
            <a:r>
              <a:rPr lang="zh-CN" altLang="en-US" sz="2400" dirty="0">
                <a:solidFill>
                  <a:srgbClr val="4B6D17"/>
                </a:solidFill>
              </a:rPr>
              <a:t>（六） 自然安静区</a:t>
            </a:r>
            <a:endParaRPr lang="en-US" altLang="zh-CN" dirty="0"/>
          </a:p>
          <a:p>
            <a:pPr>
              <a:buClr>
                <a:schemeClr val="accent1"/>
              </a:buClr>
              <a:buSzPct val="85000"/>
              <a:buFont typeface="Wingdings 2" panose="05020102010507070707" pitchFamily="18" charset="2"/>
              <a:buNone/>
            </a:pPr>
            <a:endParaRPr lang="en-US" altLang="zh-CN" dirty="0"/>
          </a:p>
          <a:p>
            <a:pPr>
              <a:buClr>
                <a:schemeClr val="accent1"/>
              </a:buClr>
              <a:buSzPct val="85000"/>
              <a:buFont typeface="Wingdings 2" panose="05020102010507070707" pitchFamily="18" charset="2"/>
              <a:buNone/>
            </a:pPr>
            <a:endParaRPr lang="zh-CN" altLang="en-US" dirty="0"/>
          </a:p>
        </p:txBody>
      </p:sp>
    </p:spTree>
  </p:cSld>
  <p:clrMapOvr>
    <a:masterClrMapping/>
  </p:clrMapOvr>
  <p:transition>
    <p:spli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四</a:t>
            </a:r>
            <a:r>
              <a:rPr lang="zh-CN" altLang="en-US"/>
              <a:t>、</a:t>
            </a:r>
            <a:r>
              <a:rPr lang="zh-CN" altLang="en-US"/>
              <a:t>室外游戏环境的规划要点</a:t>
            </a:r>
            <a:endParaRPr lang="zh-CN" altLang="en-US"/>
          </a:p>
        </p:txBody>
      </p:sp>
      <p:sp>
        <p:nvSpPr>
          <p:cNvPr id="3" name="内容占位符 2"/>
          <p:cNvSpPr>
            <a:spLocks noGrp="1"/>
          </p:cNvSpPr>
          <p:nvPr>
            <p:ph idx="1"/>
          </p:nvPr>
        </p:nvSpPr>
        <p:spPr/>
        <p:txBody>
          <a:bodyPr/>
          <a:p>
            <a:r>
              <a:rPr lang="zh-CN" altLang="en-US" sz="2400">
                <a:solidFill>
                  <a:srgbClr val="006600"/>
                </a:solidFill>
              </a:rPr>
              <a:t>（一）对室外立体空间进行功能分区</a:t>
            </a:r>
            <a:endParaRPr lang="zh-CN" altLang="en-US" sz="2400">
              <a:solidFill>
                <a:srgbClr val="006600"/>
              </a:solidFill>
            </a:endParaRPr>
          </a:p>
          <a:p>
            <a:r>
              <a:rPr lang="zh-CN" altLang="en-US" sz="2400">
                <a:solidFill>
                  <a:srgbClr val="006600"/>
                </a:solidFill>
              </a:rPr>
              <a:t>（二）提供能诱发多种游戏产生的玩具和材料</a:t>
            </a:r>
            <a:endParaRPr lang="zh-CN" altLang="en-US" sz="2400">
              <a:solidFill>
                <a:srgbClr val="006600"/>
              </a:solidFill>
            </a:endParaRPr>
          </a:p>
          <a:p>
            <a:r>
              <a:rPr lang="zh-CN" altLang="en-US" sz="2400">
                <a:solidFill>
                  <a:srgbClr val="006600"/>
                </a:solidFill>
              </a:rPr>
              <a:t>（三）整体设计儿童游戏动线</a:t>
            </a:r>
            <a:endParaRPr lang="zh-CN" altLang="en-US" sz="2400">
              <a:solidFill>
                <a:srgbClr val="006600"/>
              </a:solidFill>
            </a:endParaRPr>
          </a:p>
          <a:p>
            <a:r>
              <a:rPr lang="zh-CN" altLang="en-US" sz="2400">
                <a:solidFill>
                  <a:srgbClr val="006600"/>
                </a:solidFill>
              </a:rPr>
              <a:t>（四）创设具有弹性的留白空间</a:t>
            </a:r>
            <a:endParaRPr lang="zh-CN" altLang="en-US" sz="2400">
              <a:solidFill>
                <a:srgbClr val="006600"/>
              </a:solidFill>
            </a:endParaRPr>
          </a:p>
          <a:p>
            <a:r>
              <a:rPr lang="zh-CN" altLang="en-US" sz="2400">
                <a:solidFill>
                  <a:srgbClr val="006600"/>
                </a:solidFill>
              </a:rPr>
              <a:t>（五）为儿童游戏提供身心完全的防护</a:t>
            </a:r>
            <a:endParaRPr lang="zh-CN" altLang="en-US" sz="2400">
              <a:solidFill>
                <a:srgbClr val="006600"/>
              </a:solidFill>
            </a:endParaRPr>
          </a:p>
        </p:txBody>
      </p:sp>
    </p:spTree>
  </p:cSld>
  <p:clrMapOvr>
    <a:masterClrMapping/>
  </p:clrMapOvr>
  <p:transition>
    <p:spli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标题 1"/>
          <p:cNvSpPr>
            <a:spLocks noGrp="1"/>
          </p:cNvSpPr>
          <p:nvPr>
            <p:ph type="title"/>
          </p:nvPr>
        </p:nvSpPr>
        <p:spPr>
          <a:noFill/>
          <a:ln>
            <a:noFill/>
          </a:ln>
        </p:spPr>
        <p:txBody>
          <a:bodyPr vert="horz" lIns="91440" tIns="45720" rIns="91440" bIns="45720" anchor="ctr" anchorCtr="0"/>
          <a:p>
            <a:pPr defTabSz="514350" fontAlgn="base">
              <a:buNone/>
            </a:pPr>
            <a:r>
              <a:rPr lang="zh-CN" altLang="en-US" sz="2800" kern="1200" baseline="0">
                <a:latin typeface="+mj-lt"/>
                <a:ea typeface="+mj-ea"/>
                <a:cs typeface="+mj-cs"/>
                <a:sym typeface="黑体" panose="02010609060101010101" pitchFamily="49" charset="-122"/>
              </a:rPr>
              <a:t>第三节 室外</a:t>
            </a:r>
            <a:r>
              <a:rPr lang="zh-CN" altLang="zh-CN" sz="2800" kern="1200" baseline="0">
                <a:latin typeface="+mj-lt"/>
                <a:ea typeface="+mj-ea"/>
                <a:cs typeface="+mj-cs"/>
                <a:sym typeface="黑体" panose="02010609060101010101" pitchFamily="49" charset="-122"/>
              </a:rPr>
              <a:t>游戏环境的规划</a:t>
            </a:r>
            <a:endParaRPr lang="zh-CN" altLang="en-US" sz="2800" kern="1200" baseline="0">
              <a:latin typeface="+mj-lt"/>
              <a:ea typeface="+mj-ea"/>
              <a:cs typeface="+mj-cs"/>
            </a:endParaRPr>
          </a:p>
        </p:txBody>
      </p:sp>
      <p:sp>
        <p:nvSpPr>
          <p:cNvPr id="3" name="内容占位符 2"/>
          <p:cNvSpPr>
            <a:spLocks noGrp="1"/>
          </p:cNvSpPr>
          <p:nvPr>
            <p:ph idx="1"/>
          </p:nvPr>
        </p:nvSpPr>
        <p:spPr>
          <a:xfrm>
            <a:off x="495300" y="966788"/>
            <a:ext cx="8115300" cy="5299075"/>
          </a:xfrm>
          <a:noFill/>
          <a:ln>
            <a:noFill/>
          </a:ln>
        </p:spPr>
        <p:txBody>
          <a:bodyPr lIns="91440" tIns="45720" rIns="91440" bIns="45720" anchor="t">
            <a:normAutofit lnSpcReduction="10000"/>
          </a:bodyPr>
          <a:p>
            <a:pPr marL="271780" marR="0" indent="-271780" algn="just" defTabSz="514350" rtl="0" eaLnBrk="1" fontAlgn="base" latinLnBrk="0" hangingPunct="1">
              <a:lnSpc>
                <a:spcPct val="150000"/>
              </a:lnSpc>
              <a:spcBef>
                <a:spcPts val="200"/>
              </a:spcBef>
              <a:spcAft>
                <a:spcPts val="300"/>
              </a:spcAft>
              <a:buClr>
                <a:schemeClr val="accent1"/>
              </a:buClr>
              <a:buSzPct val="60000"/>
              <a:buFont typeface="Wingdings" panose="05000000000000000000" pitchFamily="2" charset="2"/>
              <a:buChar char="n"/>
            </a:pPr>
            <a:r>
              <a:rPr kumimoji="0" lang="zh-CN" altLang="en-US" sz="2400" b="1"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rPr>
              <a:t>分规划为：</a:t>
            </a:r>
            <a:r>
              <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rPr>
              <a:t>沙水区</a:t>
            </a:r>
            <a:r>
              <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rPr>
              <a:t>、自然区、运动区、休闲区、活动材料区等</a:t>
            </a:r>
            <a:endPar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endParaRPr>
          </a:p>
          <a:p>
            <a:pPr marL="271780" marR="0" indent="-271780" algn="just" defTabSz="514350" rtl="0" eaLnBrk="1" fontAlgn="base" latinLnBrk="0" hangingPunct="1">
              <a:lnSpc>
                <a:spcPct val="150000"/>
              </a:lnSpc>
              <a:spcBef>
                <a:spcPts val="200"/>
              </a:spcBef>
              <a:spcAft>
                <a:spcPts val="300"/>
              </a:spcAft>
              <a:buClr>
                <a:schemeClr val="accent1"/>
              </a:buClr>
              <a:buSzPct val="60000"/>
              <a:buFont typeface="Wingdings" panose="05000000000000000000" pitchFamily="2" charset="2"/>
              <a:buChar char="n"/>
            </a:pPr>
            <a:r>
              <a:rPr kumimoji="0" lang="zh-CN" altLang="en-US" sz="2400" b="1"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室外游戏环境的规划的原则：</a:t>
            </a:r>
            <a:r>
              <a:rPr kumimoji="0" lang="en-US" altLang="zh-CN"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1</a:t>
            </a:r>
            <a:r>
              <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、安全卫生的原则 </a:t>
            </a:r>
            <a:r>
              <a:rPr kumimoji="0" lang="en-US" altLang="zh-CN"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2</a:t>
            </a:r>
            <a:r>
              <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、遵循自然原则 </a:t>
            </a:r>
            <a:r>
              <a:rPr kumimoji="0" lang="en-US" altLang="zh-CN"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3</a:t>
            </a:r>
            <a:r>
              <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、挑战性原则 </a:t>
            </a:r>
            <a:r>
              <a:rPr kumimoji="0" lang="en-US" altLang="zh-CN"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4</a:t>
            </a:r>
            <a:r>
              <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、整体性原则 </a:t>
            </a:r>
            <a:endParaRPr kumimoji="0" lang="en-US" altLang="zh-CN"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endParaRPr>
          </a:p>
          <a:p>
            <a:pPr marL="271780" marR="0" indent="-271780" algn="just" defTabSz="514350" rtl="0" eaLnBrk="1" fontAlgn="base" latinLnBrk="0" hangingPunct="1">
              <a:lnSpc>
                <a:spcPct val="150000"/>
              </a:lnSpc>
              <a:spcBef>
                <a:spcPts val="200"/>
              </a:spcBef>
              <a:spcAft>
                <a:spcPts val="300"/>
              </a:spcAft>
              <a:buClr>
                <a:schemeClr val="accent1"/>
              </a:buClr>
              <a:buSzPct val="60000"/>
              <a:buFont typeface="Wingdings" panose="05000000000000000000" pitchFamily="2" charset="2"/>
              <a:buChar char="n"/>
            </a:pPr>
            <a:r>
              <a:rPr kumimoji="0" lang="zh-CN" altLang="en-US" sz="2400" b="1"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规划要点：</a:t>
            </a:r>
            <a:r>
              <a:rPr kumimoji="0" lang="en-US" altLang="zh-CN"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1</a:t>
            </a:r>
            <a:r>
              <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、分析室外物理环境 </a:t>
            </a:r>
            <a:endPar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endParaRPr>
          </a:p>
          <a:p>
            <a:pPr marL="0" marR="0" indent="0" algn="just" defTabSz="514350" rtl="0" eaLnBrk="1" fontAlgn="base" latinLnBrk="0" hangingPunct="1">
              <a:lnSpc>
                <a:spcPct val="150000"/>
              </a:lnSpc>
              <a:spcBef>
                <a:spcPts val="200"/>
              </a:spcBef>
              <a:spcAft>
                <a:spcPts val="300"/>
              </a:spcAft>
              <a:buClr>
                <a:schemeClr val="accent1"/>
              </a:buClr>
              <a:buSzPct val="60000"/>
              <a:buFont typeface="Wingdings" panose="05000000000000000000" pitchFamily="2" charset="2"/>
              <a:buNone/>
            </a:pPr>
            <a:r>
              <a:rPr kumimoji="0" lang="en-US" altLang="zh-CN"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2</a:t>
            </a:r>
            <a:r>
              <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、设计多元化游戏区</a:t>
            </a:r>
            <a:endPar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endParaRPr>
          </a:p>
          <a:p>
            <a:pPr marL="0" marR="0" indent="0" algn="just" defTabSz="514350" rtl="0" eaLnBrk="1" fontAlgn="base" latinLnBrk="0" hangingPunct="1">
              <a:lnSpc>
                <a:spcPct val="150000"/>
              </a:lnSpc>
              <a:spcBef>
                <a:spcPts val="200"/>
              </a:spcBef>
              <a:spcAft>
                <a:spcPts val="300"/>
              </a:spcAft>
              <a:buClr>
                <a:schemeClr val="accent1"/>
              </a:buClr>
              <a:buSzPct val="60000"/>
              <a:buFont typeface="Wingdings" panose="05000000000000000000" pitchFamily="2" charset="2"/>
              <a:buNone/>
            </a:pPr>
            <a:r>
              <a:rPr kumimoji="0" lang="en-US" altLang="zh-CN"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3</a:t>
            </a:r>
            <a:r>
              <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、整体设计幼儿游戏动线 </a:t>
            </a:r>
            <a:endPar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endParaRPr>
          </a:p>
          <a:p>
            <a:pPr marL="0" marR="0" indent="0" algn="just" defTabSz="514350" rtl="0" eaLnBrk="1" fontAlgn="base" latinLnBrk="0" hangingPunct="1">
              <a:lnSpc>
                <a:spcPct val="150000"/>
              </a:lnSpc>
              <a:spcBef>
                <a:spcPts val="200"/>
              </a:spcBef>
              <a:spcAft>
                <a:spcPts val="300"/>
              </a:spcAft>
              <a:buClr>
                <a:schemeClr val="accent1"/>
              </a:buClr>
              <a:buSzPct val="60000"/>
              <a:buFont typeface="Wingdings" panose="05000000000000000000" pitchFamily="2" charset="2"/>
              <a:buNone/>
            </a:pPr>
            <a:r>
              <a:rPr kumimoji="0" lang="en-US" altLang="zh-CN"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4</a:t>
            </a:r>
            <a:r>
              <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、选择具有挑战的游戏及游戏设施</a:t>
            </a:r>
            <a:endPar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endParaRPr>
          </a:p>
          <a:p>
            <a:pPr marL="0" marR="0" indent="0" algn="just" defTabSz="514350" rtl="0" eaLnBrk="1" fontAlgn="base" latinLnBrk="0" hangingPunct="1">
              <a:lnSpc>
                <a:spcPct val="150000"/>
              </a:lnSpc>
              <a:spcBef>
                <a:spcPts val="200"/>
              </a:spcBef>
              <a:spcAft>
                <a:spcPts val="300"/>
              </a:spcAft>
              <a:buClr>
                <a:schemeClr val="accent1"/>
              </a:buClr>
              <a:buSzPct val="60000"/>
              <a:buFont typeface="Wingdings" panose="05000000000000000000" pitchFamily="2" charset="2"/>
              <a:buNone/>
            </a:pPr>
            <a:r>
              <a:rPr kumimoji="0" lang="en-US" altLang="zh-CN"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5</a:t>
            </a:r>
            <a:r>
              <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rPr>
              <a:t>、创设具有弹性的留白空间</a:t>
            </a:r>
            <a:endPar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endParaRPr>
          </a:p>
          <a:p>
            <a:pPr marL="271780" marR="0" indent="-271780" algn="just" defTabSz="514350" rtl="0" eaLnBrk="1" fontAlgn="base" latinLnBrk="0" hangingPunct="1">
              <a:lnSpc>
                <a:spcPct val="150000"/>
              </a:lnSpc>
              <a:spcBef>
                <a:spcPts val="200"/>
              </a:spcBef>
              <a:spcAft>
                <a:spcPts val="300"/>
              </a:spcAft>
              <a:buClr>
                <a:schemeClr val="accent1"/>
              </a:buClr>
              <a:buSzPct val="60000"/>
              <a:buFont typeface="Wingdings" panose="05000000000000000000" pitchFamily="2" charset="2"/>
              <a:buChar char="n"/>
            </a:pPr>
            <a:endPar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sym typeface="黑体" panose="02010609060101010101" pitchFamily="49" charset="-122"/>
            </a:endParaRPr>
          </a:p>
          <a:p>
            <a:pPr marL="271780" marR="0" indent="-271780" algn="just" defTabSz="514350" rtl="0" eaLnBrk="1" fontAlgn="base" latinLnBrk="0" hangingPunct="1">
              <a:lnSpc>
                <a:spcPct val="150000"/>
              </a:lnSpc>
              <a:spcBef>
                <a:spcPts val="200"/>
              </a:spcBef>
              <a:spcAft>
                <a:spcPts val="300"/>
              </a:spcAft>
              <a:buClr>
                <a:schemeClr val="accent1"/>
              </a:buClr>
              <a:buSzPct val="60000"/>
              <a:buFont typeface="Wingdings" panose="05000000000000000000" pitchFamily="2" charset="2"/>
              <a:buChar char="n"/>
            </a:pPr>
            <a:endParaRPr kumimoji="0" lang="zh-CN" altLang="en-US" sz="2400" b="0" i="0" u="none" strike="noStrike" kern="1200" cap="none" spc="0" normalizeH="0" baseline="0" noProof="1" dirty="0" smtClean="0">
              <a:solidFill>
                <a:schemeClr val="tx1"/>
              </a:solidFill>
              <a:latin typeface="宋体" panose="02010600030101010101" pitchFamily="2" charset="-122"/>
              <a:ea typeface="宋体" panose="02010600030101010101" pitchFamily="2" charset="-122"/>
              <a:cs typeface="+mn-cs"/>
            </a:endParaRP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charRg st="0" end="32"/>
                                            </p:txEl>
                                          </p:spTgt>
                                        </p:tgtEl>
                                        <p:attrNameLst>
                                          <p:attrName>style.visibility</p:attrName>
                                        </p:attrNameLst>
                                      </p:cBhvr>
                                      <p:to>
                                        <p:strVal val="visible"/>
                                      </p:to>
                                    </p:set>
                                    <p:animEffect transition="in" filter="blinds(horizontal)">
                                      <p:cBhvr>
                                        <p:cTn id="7" dur="500"/>
                                        <p:tgtEl>
                                          <p:spTgt spid="3">
                                            <p:txEl>
                                              <p:charRg st="0" end="3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charRg st="32" end="81"/>
                                            </p:txEl>
                                          </p:spTgt>
                                        </p:tgtEl>
                                        <p:attrNameLst>
                                          <p:attrName>style.visibility</p:attrName>
                                        </p:attrNameLst>
                                      </p:cBhvr>
                                      <p:to>
                                        <p:strVal val="visible"/>
                                      </p:to>
                                    </p:set>
                                    <p:animEffect transition="in" filter="blinds(horizontal)">
                                      <p:cBhvr>
                                        <p:cTn id="12" dur="500"/>
                                        <p:tgtEl>
                                          <p:spTgt spid="3">
                                            <p:txEl>
                                              <p:charRg st="32" end="8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charRg st="81" end="152"/>
                                            </p:txEl>
                                          </p:spTgt>
                                        </p:tgtEl>
                                        <p:attrNameLst>
                                          <p:attrName>style.visibility</p:attrName>
                                        </p:attrNameLst>
                                      </p:cBhvr>
                                      <p:to>
                                        <p:strVal val="visible"/>
                                      </p:to>
                                    </p:set>
                                    <p:animEffect transition="in" filter="blinds(horizontal)">
                                      <p:cBhvr>
                                        <p:cTn id="17" dur="500"/>
                                        <p:tgtEl>
                                          <p:spTgt spid="3">
                                            <p:txEl>
                                              <p:charRg st="81" end="15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charRg st="94" end="105"/>
                                            </p:txEl>
                                          </p:spTgt>
                                        </p:tgtEl>
                                        <p:attrNameLst>
                                          <p:attrName>style.visibility</p:attrName>
                                        </p:attrNameLst>
                                      </p:cBhvr>
                                      <p:to>
                                        <p:strVal val="visible"/>
                                      </p:to>
                                    </p:set>
                                    <p:animEffect transition="in" filter="blinds(horizontal)">
                                      <p:cBhvr>
                                        <p:cTn id="22" dur="500"/>
                                        <p:tgtEl>
                                          <p:spTgt spid="3">
                                            <p:txEl>
                                              <p:charRg st="94" end="10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charRg st="105" end="119"/>
                                            </p:txEl>
                                          </p:spTgt>
                                        </p:tgtEl>
                                        <p:attrNameLst>
                                          <p:attrName>style.visibility</p:attrName>
                                        </p:attrNameLst>
                                      </p:cBhvr>
                                      <p:to>
                                        <p:strVal val="visible"/>
                                      </p:to>
                                    </p:set>
                                    <p:animEffect transition="in" filter="blinds(horizontal)">
                                      <p:cBhvr>
                                        <p:cTn id="27" dur="500"/>
                                        <p:tgtEl>
                                          <p:spTgt spid="3">
                                            <p:txEl>
                                              <p:charRg st="105" end="11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charRg st="119" end="136"/>
                                            </p:txEl>
                                          </p:spTgt>
                                        </p:tgtEl>
                                        <p:attrNameLst>
                                          <p:attrName>style.visibility</p:attrName>
                                        </p:attrNameLst>
                                      </p:cBhvr>
                                      <p:to>
                                        <p:strVal val="visible"/>
                                      </p:to>
                                    </p:set>
                                    <p:animEffect transition="in" filter="blinds(horizontal)">
                                      <p:cBhvr>
                                        <p:cTn id="32" dur="500"/>
                                        <p:tgtEl>
                                          <p:spTgt spid="3">
                                            <p:txEl>
                                              <p:charRg st="119" end="13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charRg st="136" end="150"/>
                                            </p:txEl>
                                          </p:spTgt>
                                        </p:tgtEl>
                                        <p:attrNameLst>
                                          <p:attrName>style.visibility</p:attrName>
                                        </p:attrNameLst>
                                      </p:cBhvr>
                                      <p:to>
                                        <p:strVal val="visible"/>
                                      </p:to>
                                    </p:set>
                                    <p:animEffect transition="in" filter="blinds(horizontal)">
                                      <p:cBhvr>
                                        <p:cTn id="37" dur="500"/>
                                        <p:tgtEl>
                                          <p:spTgt spid="3">
                                            <p:txEl>
                                              <p:charRg st="136" end="15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标题 1"/>
          <p:cNvSpPr>
            <a:spLocks noGrp="1"/>
          </p:cNvSpPr>
          <p:nvPr>
            <p:ph type="title"/>
          </p:nvPr>
        </p:nvSpPr>
        <p:spPr>
          <a:noFill/>
          <a:ln>
            <a:noFill/>
          </a:ln>
        </p:spPr>
        <p:txBody>
          <a:bodyPr vert="horz" lIns="91440" tIns="45720" rIns="91440" bIns="45720" anchor="ctr" anchorCtr="0"/>
          <a:p>
            <a:pPr defTabSz="514350" fontAlgn="base">
              <a:buNone/>
            </a:pPr>
            <a:endParaRPr lang="zh-CN" altLang="en-US" kern="1200" baseline="0">
              <a:latin typeface="+mj-lt"/>
              <a:ea typeface="+mj-ea"/>
              <a:cs typeface="+mj-cs"/>
            </a:endParaRPr>
          </a:p>
        </p:txBody>
      </p:sp>
      <p:pic>
        <p:nvPicPr>
          <p:cNvPr id="4" name="内容占位符 3" descr="IMG_3224"/>
          <p:cNvPicPr>
            <a:picLocks noChangeAspect="1"/>
          </p:cNvPicPr>
          <p:nvPr>
            <p:ph idx="1"/>
          </p:nvPr>
        </p:nvPicPr>
        <p:blipFill>
          <a:blip r:embed="rId1"/>
          <a:stretch>
            <a:fillRect/>
          </a:stretch>
        </p:blipFill>
        <p:spPr>
          <a:xfrm>
            <a:off x="-36512" y="0"/>
            <a:ext cx="4756150" cy="3090863"/>
          </a:xfrm>
          <a:noFill/>
          <a:ln>
            <a:noFill/>
          </a:ln>
        </p:spPr>
      </p:pic>
      <p:pic>
        <p:nvPicPr>
          <p:cNvPr id="5" name="图片 4" descr="6251_0723283558_big"/>
          <p:cNvPicPr>
            <a:picLocks noChangeAspect="1"/>
          </p:cNvPicPr>
          <p:nvPr/>
        </p:nvPicPr>
        <p:blipFill>
          <a:blip r:embed="rId2"/>
          <a:stretch>
            <a:fillRect/>
          </a:stretch>
        </p:blipFill>
        <p:spPr>
          <a:xfrm>
            <a:off x="4427538" y="0"/>
            <a:ext cx="4687887" cy="3505200"/>
          </a:xfrm>
          <a:prstGeom prst="rect">
            <a:avLst/>
          </a:prstGeom>
          <a:noFill/>
          <a:ln w="9525">
            <a:noFill/>
          </a:ln>
        </p:spPr>
      </p:pic>
      <p:pic>
        <p:nvPicPr>
          <p:cNvPr id="6" name="图片 5" descr="IMG_2873"/>
          <p:cNvPicPr>
            <a:picLocks noChangeAspect="1"/>
          </p:cNvPicPr>
          <p:nvPr/>
        </p:nvPicPr>
        <p:blipFill>
          <a:blip r:embed="rId3"/>
          <a:stretch>
            <a:fillRect/>
          </a:stretch>
        </p:blipFill>
        <p:spPr>
          <a:xfrm>
            <a:off x="-180975" y="3070225"/>
            <a:ext cx="4725988" cy="3594100"/>
          </a:xfrm>
          <a:prstGeom prst="rect">
            <a:avLst/>
          </a:prstGeom>
          <a:noFill/>
          <a:ln w="9525">
            <a:noFill/>
          </a:ln>
        </p:spPr>
      </p:pic>
      <p:pic>
        <p:nvPicPr>
          <p:cNvPr id="7" name="图片 6" descr="IMG_3226"/>
          <p:cNvPicPr>
            <a:picLocks noChangeAspect="1"/>
          </p:cNvPicPr>
          <p:nvPr/>
        </p:nvPicPr>
        <p:blipFill>
          <a:blip r:embed="rId4"/>
          <a:stretch>
            <a:fillRect/>
          </a:stretch>
        </p:blipFill>
        <p:spPr>
          <a:xfrm>
            <a:off x="4572000" y="3357563"/>
            <a:ext cx="4527550" cy="3443287"/>
          </a:xfrm>
          <a:prstGeom prst="rect">
            <a:avLst/>
          </a:prstGeom>
          <a:noFill/>
          <a:ln w="9525">
            <a:noFill/>
          </a:ln>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标题 1"/>
          <p:cNvSpPr>
            <a:spLocks noGrp="1"/>
          </p:cNvSpPr>
          <p:nvPr>
            <p:ph type="title"/>
          </p:nvPr>
        </p:nvSpPr>
        <p:spPr/>
        <p:txBody>
          <a:bodyPr vert="horz" wrap="square" bIns="91440" anchor="b"/>
          <a:p>
            <a:pPr>
              <a:buNone/>
            </a:pPr>
            <a:endParaRPr lang="zh-CN" altLang="en-US" dirty="0"/>
          </a:p>
        </p:txBody>
      </p:sp>
      <p:sp>
        <p:nvSpPr>
          <p:cNvPr id="20483" name="内容占位符 2"/>
          <p:cNvSpPr>
            <a:spLocks noGrp="1"/>
          </p:cNvSpPr>
          <p:nvPr>
            <p:ph sz="quarter" idx="1"/>
          </p:nvPr>
        </p:nvSpPr>
        <p:spPr>
          <a:xfrm>
            <a:off x="2268538" y="2286000"/>
            <a:ext cx="7772400" cy="4572000"/>
          </a:xfrm>
        </p:spPr>
        <p:txBody>
          <a:bodyPr wrap="square" anchor="t"/>
          <a:p>
            <a:pPr>
              <a:buClr>
                <a:schemeClr val="accent1"/>
              </a:buClr>
              <a:buSzPct val="85000"/>
              <a:buFont typeface="Wingdings 2" panose="05020102010507070707" pitchFamily="18" charset="2"/>
              <a:buNone/>
            </a:pPr>
            <a:r>
              <a:rPr lang="zh-CN" altLang="en-US" sz="3600" b="1" dirty="0">
                <a:solidFill>
                  <a:srgbClr val="006600"/>
                </a:solidFill>
              </a:rPr>
              <a:t>第四节    玩具和游戏材料</a:t>
            </a:r>
            <a:endParaRPr lang="zh-CN" altLang="en-US" sz="3600" b="1" dirty="0">
              <a:solidFill>
                <a:srgbClr val="006600"/>
              </a:solidFill>
            </a:endParaRPr>
          </a:p>
        </p:txBody>
      </p:sp>
    </p:spTree>
  </p:cSld>
  <p:clrMapOvr>
    <a:masterClrMapping/>
  </p:clrMapOvr>
  <p:transition>
    <p:spli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标题 1"/>
          <p:cNvSpPr>
            <a:spLocks noGrp="1"/>
          </p:cNvSpPr>
          <p:nvPr>
            <p:ph type="title"/>
          </p:nvPr>
        </p:nvSpPr>
        <p:spPr/>
        <p:txBody>
          <a:bodyPr vert="horz" wrap="square" bIns="91440" anchor="b"/>
          <a:p>
            <a:pPr>
              <a:buNone/>
            </a:pPr>
            <a:r>
              <a:rPr lang="zh-CN" altLang="en-US" dirty="0">
                <a:sym typeface="+mn-ea"/>
              </a:rPr>
              <a:t>一、 玩具在儿童发展中的作用</a:t>
            </a:r>
            <a:br>
              <a:rPr lang="en-US" altLang="zh-CN" dirty="0"/>
            </a:br>
            <a:endParaRPr lang="en-US" altLang="zh-CN" dirty="0"/>
          </a:p>
        </p:txBody>
      </p:sp>
      <p:sp>
        <p:nvSpPr>
          <p:cNvPr id="21507" name="内容占位符 2"/>
          <p:cNvSpPr>
            <a:spLocks noGrp="1"/>
          </p:cNvSpPr>
          <p:nvPr>
            <p:ph sz="quarter" idx="1"/>
          </p:nvPr>
        </p:nvSpPr>
        <p:spPr/>
        <p:txBody>
          <a:bodyPr wrap="square" anchor="t"/>
          <a:p>
            <a:pPr>
              <a:lnSpc>
                <a:spcPct val="150000"/>
              </a:lnSpc>
              <a:buClr>
                <a:schemeClr val="accent1"/>
              </a:buClr>
              <a:buSzPct val="85000"/>
              <a:buFont typeface="Wingdings 2" panose="05020102010507070707" pitchFamily="18" charset="2"/>
              <a:buNone/>
            </a:pPr>
            <a:r>
              <a:rPr lang="zh-CN" altLang="en-US" sz="2400" dirty="0">
                <a:solidFill>
                  <a:srgbClr val="006600"/>
                </a:solidFill>
              </a:rPr>
              <a:t>（一） 玩具是儿童生活中的亲密伴侣</a:t>
            </a:r>
            <a:endParaRPr lang="en-US" altLang="zh-CN" sz="2400" dirty="0">
              <a:solidFill>
                <a:srgbClr val="006600"/>
              </a:solidFill>
            </a:endParaRPr>
          </a:p>
          <a:p>
            <a:pPr>
              <a:lnSpc>
                <a:spcPct val="150000"/>
              </a:lnSpc>
              <a:buClr>
                <a:schemeClr val="accent1"/>
              </a:buClr>
              <a:buSzPct val="85000"/>
              <a:buFont typeface="Wingdings 2" panose="05020102010507070707" pitchFamily="18" charset="2"/>
              <a:buNone/>
            </a:pPr>
            <a:r>
              <a:rPr lang="zh-CN" altLang="en-US" sz="2400" dirty="0">
                <a:solidFill>
                  <a:srgbClr val="006600"/>
                </a:solidFill>
              </a:rPr>
              <a:t>（二） 玩具是儿童的教科书</a:t>
            </a:r>
            <a:endParaRPr lang="en-US" altLang="zh-CN" sz="2400" dirty="0">
              <a:solidFill>
                <a:srgbClr val="006600"/>
              </a:solidFill>
            </a:endParaRPr>
          </a:p>
          <a:p>
            <a:pPr>
              <a:lnSpc>
                <a:spcPct val="150000"/>
              </a:lnSpc>
              <a:buClr>
                <a:schemeClr val="accent1"/>
              </a:buClr>
              <a:buSzPct val="85000"/>
              <a:buFont typeface="Wingdings 2" panose="05020102010507070707" pitchFamily="18" charset="2"/>
              <a:buNone/>
            </a:pPr>
            <a:r>
              <a:rPr lang="zh-CN" altLang="en-US" sz="2400" dirty="0">
                <a:solidFill>
                  <a:srgbClr val="006600"/>
                </a:solidFill>
              </a:rPr>
              <a:t>（三） 玩具是儿童游戏的物质基础</a:t>
            </a:r>
            <a:endParaRPr lang="en-US" altLang="zh-CN" sz="2400" dirty="0">
              <a:solidFill>
                <a:srgbClr val="006600"/>
              </a:solidFill>
            </a:endParaRPr>
          </a:p>
          <a:p>
            <a:pPr>
              <a:lnSpc>
                <a:spcPct val="150000"/>
              </a:lnSpc>
              <a:buClr>
                <a:schemeClr val="accent1"/>
              </a:buClr>
              <a:buSzPct val="85000"/>
              <a:buFont typeface="Wingdings 2" panose="05020102010507070707" pitchFamily="18" charset="2"/>
              <a:buNone/>
            </a:pPr>
            <a:r>
              <a:rPr sz="2400" dirty="0">
                <a:solidFill>
                  <a:srgbClr val="006600"/>
                </a:solidFill>
              </a:rPr>
              <a:t>               1.玩具激发儿童游戏的动机 </a:t>
            </a:r>
            <a:endParaRPr sz="2400" dirty="0">
              <a:solidFill>
                <a:srgbClr val="006600"/>
              </a:solidFill>
            </a:endParaRPr>
          </a:p>
          <a:p>
            <a:pPr>
              <a:lnSpc>
                <a:spcPct val="150000"/>
              </a:lnSpc>
              <a:buClr>
                <a:schemeClr val="accent1"/>
              </a:buClr>
              <a:buSzPct val="85000"/>
              <a:buFont typeface="Wingdings 2" panose="05020102010507070707" pitchFamily="18" charset="2"/>
              <a:buNone/>
            </a:pPr>
            <a:r>
              <a:rPr sz="2400" dirty="0">
                <a:solidFill>
                  <a:srgbClr val="006600"/>
                </a:solidFill>
              </a:rPr>
              <a:t>               2.支撑游戏开展，促进游戏水平的提高</a:t>
            </a:r>
            <a:endParaRPr sz="2400" dirty="0">
              <a:solidFill>
                <a:srgbClr val="006600"/>
              </a:solidFill>
            </a:endParaRPr>
          </a:p>
          <a:p>
            <a:pPr>
              <a:lnSpc>
                <a:spcPct val="150000"/>
              </a:lnSpc>
              <a:buClr>
                <a:schemeClr val="accent1"/>
              </a:buClr>
              <a:buSzPct val="85000"/>
              <a:buFont typeface="Wingdings 2" panose="05020102010507070707" pitchFamily="18" charset="2"/>
              <a:buNone/>
            </a:pPr>
            <a:r>
              <a:rPr sz="2400" dirty="0">
                <a:solidFill>
                  <a:srgbClr val="006600"/>
                </a:solidFill>
              </a:rPr>
              <a:t>               3.玩具为儿童提供练习能力的机会</a:t>
            </a:r>
            <a:endParaRPr sz="2400" dirty="0">
              <a:solidFill>
                <a:srgbClr val="006600"/>
              </a:solidFill>
            </a:endParaRPr>
          </a:p>
        </p:txBody>
      </p:sp>
    </p:spTree>
  </p:cSld>
  <p:clrMapOvr>
    <a:masterClrMapping/>
  </p:clrMapOvr>
  <p:transition>
    <p:spli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标题 1"/>
          <p:cNvSpPr>
            <a:spLocks noGrp="1"/>
          </p:cNvSpPr>
          <p:nvPr>
            <p:ph type="title"/>
          </p:nvPr>
        </p:nvSpPr>
        <p:spPr>
          <a:xfrm>
            <a:off x="495300" y="276225"/>
            <a:ext cx="8115300" cy="531813"/>
          </a:xfrm>
          <a:noFill/>
          <a:ln>
            <a:noFill/>
          </a:ln>
        </p:spPr>
        <p:txBody>
          <a:bodyPr vert="horz" lIns="91440" tIns="45720" rIns="91440" bIns="45720" anchor="ctr" anchorCtr="0"/>
          <a:p>
            <a:pPr defTabSz="514350" fontAlgn="base">
              <a:buNone/>
            </a:pPr>
            <a:r>
              <a:rPr lang="zh-CN" altLang="en-US" sz="2800" kern="1200" baseline="0">
                <a:latin typeface="+mj-lt"/>
                <a:ea typeface="+mj-ea"/>
                <a:cs typeface="+mj-cs"/>
                <a:sym typeface="黑体" panose="02010609060101010101" pitchFamily="49" charset="-122"/>
              </a:rPr>
              <a:t>第四节 玩具和游戏材料：</a:t>
            </a:r>
            <a:br>
              <a:rPr lang="zh-CN" altLang="en-US" sz="2800" kern="1200" baseline="0">
                <a:latin typeface="+mj-lt"/>
                <a:ea typeface="+mj-ea"/>
                <a:cs typeface="+mj-cs"/>
                <a:sym typeface="黑体" panose="02010609060101010101" pitchFamily="49" charset="-122"/>
              </a:rPr>
            </a:br>
            <a:endParaRPr lang="zh-CN" altLang="en-US" kern="1200" baseline="0">
              <a:latin typeface="+mj-lt"/>
              <a:ea typeface="+mj-ea"/>
              <a:cs typeface="+mj-cs"/>
            </a:endParaRPr>
          </a:p>
        </p:txBody>
      </p:sp>
      <p:sp>
        <p:nvSpPr>
          <p:cNvPr id="3" name="内容占位符 2"/>
          <p:cNvSpPr>
            <a:spLocks noGrp="1"/>
          </p:cNvSpPr>
          <p:nvPr>
            <p:ph idx="1"/>
          </p:nvPr>
        </p:nvSpPr>
        <p:spPr>
          <a:xfrm>
            <a:off x="492125" y="980440"/>
            <a:ext cx="8159750" cy="5122545"/>
          </a:xfrm>
          <a:noFill/>
          <a:ln>
            <a:noFill/>
          </a:ln>
        </p:spPr>
        <p:txBody>
          <a:bodyPr lIns="91440" tIns="45720" rIns="91440" bIns="45720" anchor="t" anchorCtr="0"/>
          <a:p>
            <a:pPr marL="0" indent="0" defTabSz="514350" fontAlgn="base">
              <a:lnSpc>
                <a:spcPct val="150000"/>
              </a:lnSpc>
              <a:spcBef>
                <a:spcPts val="200"/>
              </a:spcBef>
              <a:buSzPct val="60000"/>
              <a:buFont typeface="Wingdings" panose="05000000000000000000" pitchFamily="2" charset="2"/>
              <a:buNone/>
            </a:pPr>
            <a:endParaRPr lang="zh-CN" altLang="en-US" sz="2400" kern="1200" baseline="0" dirty="0" smtClean="0">
              <a:latin typeface="宋体" panose="02010600030101010101" pitchFamily="2" charset="-122"/>
              <a:ea typeface="宋体" panose="02010600030101010101" pitchFamily="2" charset="-122"/>
              <a:cs typeface="+mn-cs"/>
            </a:endParaRPr>
          </a:p>
        </p:txBody>
      </p:sp>
      <p:pic>
        <p:nvPicPr>
          <p:cNvPr id="18435" name="图片 3" descr="20092294117222_2"/>
          <p:cNvPicPr>
            <a:picLocks noChangeAspect="1"/>
          </p:cNvPicPr>
          <p:nvPr/>
        </p:nvPicPr>
        <p:blipFill>
          <a:blip r:embed="rId1"/>
          <a:stretch>
            <a:fillRect/>
          </a:stretch>
        </p:blipFill>
        <p:spPr>
          <a:xfrm>
            <a:off x="0" y="2781300"/>
            <a:ext cx="4646613" cy="3657600"/>
          </a:xfrm>
          <a:prstGeom prst="rect">
            <a:avLst/>
          </a:prstGeom>
          <a:noFill/>
          <a:ln w="9525">
            <a:noFill/>
          </a:ln>
        </p:spPr>
      </p:pic>
      <p:pic>
        <p:nvPicPr>
          <p:cNvPr id="18436" name="图片 4" descr="t0191a42c299bfb40a2"/>
          <p:cNvPicPr>
            <a:picLocks noChangeAspect="1"/>
          </p:cNvPicPr>
          <p:nvPr/>
        </p:nvPicPr>
        <p:blipFill>
          <a:blip r:embed="rId2"/>
          <a:stretch>
            <a:fillRect/>
          </a:stretch>
        </p:blipFill>
        <p:spPr>
          <a:xfrm>
            <a:off x="4789488" y="2638425"/>
            <a:ext cx="4129087" cy="2000250"/>
          </a:xfrm>
          <a:prstGeom prst="rect">
            <a:avLst/>
          </a:prstGeom>
          <a:noFill/>
          <a:ln w="9525">
            <a:noFill/>
          </a:ln>
        </p:spPr>
      </p:pic>
      <p:pic>
        <p:nvPicPr>
          <p:cNvPr id="6" name="图片 5" descr="11161549764298"/>
          <p:cNvPicPr>
            <a:picLocks noChangeAspect="1"/>
          </p:cNvPicPr>
          <p:nvPr/>
        </p:nvPicPr>
        <p:blipFill>
          <a:blip r:embed="rId3"/>
          <a:stretch>
            <a:fillRect/>
          </a:stretch>
        </p:blipFill>
        <p:spPr>
          <a:xfrm>
            <a:off x="4714875" y="4652963"/>
            <a:ext cx="4402138" cy="2155825"/>
          </a:xfrm>
          <a:prstGeom prst="rect">
            <a:avLst/>
          </a:prstGeom>
          <a:noFill/>
          <a:ln w="9525">
            <a:noFill/>
          </a:ln>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charRg st="50" end="78"/>
                                            </p:txEl>
                                          </p:spTgt>
                                        </p:tgtEl>
                                        <p:attrNameLst>
                                          <p:attrName>style.visibility</p:attrName>
                                        </p:attrNameLst>
                                      </p:cBhvr>
                                      <p:to>
                                        <p:strVal val="visible"/>
                                      </p:to>
                                    </p:set>
                                    <p:animEffect transition="in" filter="box(in)">
                                      <p:cBhvr>
                                        <p:cTn id="7" dur="2000"/>
                                        <p:tgtEl>
                                          <p:spTgt spid="3">
                                            <p:txEl>
                                              <p:charRg st="50" end="78"/>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charRg st="50" end="78"/>
                                            </p:txEl>
                                          </p:spTgt>
                                        </p:tgtEl>
                                        <p:attrNameLst>
                                          <p:attrName>style.visibility</p:attrName>
                                        </p:attrNameLst>
                                      </p:cBhvr>
                                      <p:to>
                                        <p:strVal val="visible"/>
                                      </p:to>
                                    </p:set>
                                    <p:animEffect transition="in" filter="box(in)">
                                      <p:cBhvr>
                                        <p:cTn id="12" dur="2000"/>
                                        <p:tgtEl>
                                          <p:spTgt spid="3">
                                            <p:txEl>
                                              <p:charRg st="50" end="7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charRg st="50" end="78"/>
                                            </p:txEl>
                                          </p:spTgt>
                                        </p:tgtEl>
                                        <p:attrNameLst>
                                          <p:attrName>style.visibility</p:attrName>
                                        </p:attrNameLst>
                                      </p:cBhvr>
                                      <p:to>
                                        <p:strVal val="visible"/>
                                      </p:to>
                                    </p:set>
                                    <p:animEffect transition="in" filter="box(in)">
                                      <p:cBhvr>
                                        <p:cTn id="17" dur="2000"/>
                                        <p:tgtEl>
                                          <p:spTgt spid="3">
                                            <p:txEl>
                                              <p:charRg st="50" end="7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in)">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标题 1"/>
          <p:cNvSpPr>
            <a:spLocks noGrp="1"/>
          </p:cNvSpPr>
          <p:nvPr>
            <p:ph type="title"/>
          </p:nvPr>
        </p:nvSpPr>
        <p:spPr/>
        <p:txBody>
          <a:bodyPr vert="horz" wrap="square" bIns="91440" anchor="b"/>
          <a:p>
            <a:pPr>
              <a:buNone/>
            </a:pPr>
            <a:r>
              <a:rPr lang="zh-CN" altLang="en-US" dirty="0">
                <a:solidFill>
                  <a:srgbClr val="006600"/>
                </a:solidFill>
                <a:sym typeface="+mn-ea"/>
              </a:rPr>
              <a:t>二、 玩具的种类</a:t>
            </a:r>
            <a:endParaRPr lang="zh-CN" altLang="en-US" dirty="0">
              <a:solidFill>
                <a:srgbClr val="006600"/>
              </a:solidFill>
              <a:sym typeface="+mn-ea"/>
            </a:endParaRPr>
          </a:p>
        </p:txBody>
      </p:sp>
      <p:sp>
        <p:nvSpPr>
          <p:cNvPr id="22531" name="内容占位符 2"/>
          <p:cNvSpPr>
            <a:spLocks noGrp="1"/>
          </p:cNvSpPr>
          <p:nvPr>
            <p:ph sz="quarter" idx="1"/>
          </p:nvPr>
        </p:nvSpPr>
        <p:spPr/>
        <p:txBody>
          <a:bodyPr wrap="square" anchor="t"/>
          <a:p>
            <a:pPr>
              <a:buClr>
                <a:schemeClr val="accent1"/>
              </a:buClr>
              <a:buSzPct val="85000"/>
              <a:buFont typeface="Wingdings 2" panose="05020102010507070707" pitchFamily="18" charset="2"/>
              <a:buNone/>
            </a:pPr>
            <a:endParaRPr lang="en-US" altLang="zh-CN" dirty="0">
              <a:solidFill>
                <a:srgbClr val="006600"/>
              </a:solidFill>
            </a:endParaRPr>
          </a:p>
          <a:p>
            <a:pPr>
              <a:buClr>
                <a:schemeClr val="accent1"/>
              </a:buClr>
              <a:buSzPct val="85000"/>
              <a:buFont typeface="Wingdings 2" panose="05020102010507070707" pitchFamily="18" charset="2"/>
              <a:buNone/>
            </a:pPr>
            <a:r>
              <a:rPr lang="zh-CN" altLang="en-US" sz="2400" dirty="0">
                <a:solidFill>
                  <a:srgbClr val="006600"/>
                </a:solidFill>
              </a:rPr>
              <a:t>（一） 专门化玩具</a:t>
            </a:r>
            <a:endParaRPr lang="zh-CN" altLang="en-US" sz="2400" dirty="0">
              <a:solidFill>
                <a:srgbClr val="006600"/>
              </a:solidFill>
            </a:endParaRPr>
          </a:p>
          <a:p>
            <a:pPr>
              <a:buClr>
                <a:schemeClr val="accent1"/>
              </a:buClr>
              <a:buSzPct val="85000"/>
              <a:buFont typeface="Wingdings 2" panose="05020102010507070707" pitchFamily="18" charset="2"/>
              <a:buNone/>
            </a:pPr>
            <a:r>
              <a:rPr lang="zh-CN" altLang="en-US" sz="2400" dirty="0">
                <a:solidFill>
                  <a:srgbClr val="006600"/>
                </a:solidFill>
              </a:rPr>
              <a:t>（二） 民间玩具</a:t>
            </a:r>
            <a:endParaRPr lang="zh-CN" altLang="en-US" sz="2400" dirty="0">
              <a:solidFill>
                <a:srgbClr val="006600"/>
              </a:solidFill>
            </a:endParaRPr>
          </a:p>
          <a:p>
            <a:pPr>
              <a:buClr>
                <a:schemeClr val="accent1"/>
              </a:buClr>
              <a:buSzPct val="85000"/>
              <a:buFont typeface="Wingdings 2" panose="05020102010507070707" pitchFamily="18" charset="2"/>
              <a:buNone/>
            </a:pPr>
            <a:r>
              <a:rPr lang="zh-CN" altLang="en-US" sz="2400" dirty="0">
                <a:solidFill>
                  <a:srgbClr val="006600"/>
                </a:solidFill>
              </a:rPr>
              <a:t>（三） 自制玩具</a:t>
            </a:r>
            <a:endParaRPr lang="zh-CN" altLang="en-US" sz="2400" dirty="0">
              <a:solidFill>
                <a:srgbClr val="006600"/>
              </a:solidFill>
            </a:endParaRPr>
          </a:p>
        </p:txBody>
      </p:sp>
    </p:spTree>
  </p:cSld>
  <p:clrMapOvr>
    <a:masterClrMapping/>
  </p:clrMapOvr>
  <p:transition>
    <p:spli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标题 1"/>
          <p:cNvSpPr>
            <a:spLocks noGrp="1"/>
          </p:cNvSpPr>
          <p:nvPr>
            <p:ph type="title"/>
          </p:nvPr>
        </p:nvSpPr>
        <p:spPr/>
        <p:txBody>
          <a:bodyPr vert="horz" wrap="square" bIns="91440" anchor="b"/>
          <a:p>
            <a:pPr>
              <a:buNone/>
            </a:pPr>
            <a:r>
              <a:rPr lang="zh-CN" altLang="en-US" dirty="0">
                <a:solidFill>
                  <a:srgbClr val="006600"/>
                </a:solidFill>
                <a:sym typeface="+mn-ea"/>
              </a:rPr>
              <a:t>三、 玩具的管理</a:t>
            </a:r>
            <a:endParaRPr lang="zh-CN" altLang="en-US" dirty="0">
              <a:solidFill>
                <a:srgbClr val="006600"/>
              </a:solidFill>
              <a:sym typeface="+mn-ea"/>
            </a:endParaRPr>
          </a:p>
        </p:txBody>
      </p:sp>
      <p:sp>
        <p:nvSpPr>
          <p:cNvPr id="23555" name="内容占位符 2"/>
          <p:cNvSpPr>
            <a:spLocks noGrp="1"/>
          </p:cNvSpPr>
          <p:nvPr>
            <p:ph sz="quarter" idx="1"/>
          </p:nvPr>
        </p:nvSpPr>
        <p:spPr/>
        <p:txBody>
          <a:bodyPr wrap="square" anchor="t"/>
          <a:p>
            <a:pPr>
              <a:buClr>
                <a:schemeClr val="accent1"/>
              </a:buClr>
              <a:buSzPct val="85000"/>
              <a:buFont typeface="Wingdings 2" panose="05020102010507070707" pitchFamily="18" charset="2"/>
              <a:buNone/>
            </a:pPr>
            <a:endParaRPr lang="en-US" altLang="zh-CN" dirty="0">
              <a:solidFill>
                <a:srgbClr val="006600"/>
              </a:solidFill>
            </a:endParaRPr>
          </a:p>
          <a:p>
            <a:pPr>
              <a:buClr>
                <a:schemeClr val="accent1"/>
              </a:buClr>
              <a:buSzPct val="85000"/>
              <a:buFont typeface="Wingdings 2" panose="05020102010507070707" pitchFamily="18" charset="2"/>
              <a:buNone/>
            </a:pPr>
            <a:r>
              <a:rPr lang="zh-CN" altLang="en-US" sz="2400" dirty="0">
                <a:solidFill>
                  <a:srgbClr val="006600"/>
                </a:solidFill>
              </a:rPr>
              <a:t>（一） 选择玩具</a:t>
            </a:r>
            <a:endParaRPr lang="en-US" altLang="zh-CN" sz="2400" dirty="0">
              <a:solidFill>
                <a:srgbClr val="006600"/>
              </a:solidFill>
            </a:endParaRPr>
          </a:p>
          <a:p>
            <a:pPr>
              <a:buClr>
                <a:schemeClr val="accent1"/>
              </a:buClr>
              <a:buSzPct val="85000"/>
              <a:buFont typeface="Wingdings 2" panose="05020102010507070707" pitchFamily="18" charset="2"/>
              <a:buNone/>
            </a:pPr>
            <a:r>
              <a:rPr lang="en-US" sz="2400" dirty="0">
                <a:solidFill>
                  <a:srgbClr val="006600"/>
                </a:solidFill>
              </a:rPr>
              <a:t>1.</a:t>
            </a:r>
            <a:r>
              <a:rPr lang="en-US" altLang="zh-CN" sz="2400" dirty="0">
                <a:solidFill>
                  <a:srgbClr val="006600"/>
                </a:solidFill>
              </a:rPr>
              <a:t> </a:t>
            </a:r>
            <a:r>
              <a:rPr lang="zh-CN" altLang="en-US" sz="2400" dirty="0">
                <a:solidFill>
                  <a:srgbClr val="006600"/>
                </a:solidFill>
              </a:rPr>
              <a:t>玩具选择要有规划</a:t>
            </a:r>
            <a:endParaRPr lang="zh-CN" altLang="en-US" sz="2400" dirty="0">
              <a:solidFill>
                <a:srgbClr val="006600"/>
              </a:solidFill>
            </a:endParaRPr>
          </a:p>
          <a:p>
            <a:pPr>
              <a:buClr>
                <a:schemeClr val="accent1"/>
              </a:buClr>
              <a:buSzPct val="85000"/>
              <a:buFont typeface="Wingdings 2" panose="05020102010507070707" pitchFamily="18" charset="2"/>
              <a:buNone/>
            </a:pPr>
            <a:r>
              <a:rPr lang="en-US" altLang="zh-CN" sz="2400" dirty="0">
                <a:solidFill>
                  <a:srgbClr val="006600"/>
                </a:solidFill>
              </a:rPr>
              <a:t>2. </a:t>
            </a:r>
            <a:r>
              <a:rPr lang="zh-CN" altLang="en-US" sz="2400" dirty="0">
                <a:solidFill>
                  <a:srgbClr val="006600"/>
                </a:solidFill>
              </a:rPr>
              <a:t>玩具要选活动性的、低结构的</a:t>
            </a:r>
            <a:endParaRPr lang="zh-CN" altLang="en-US" sz="2400" dirty="0">
              <a:solidFill>
                <a:srgbClr val="006600"/>
              </a:solidFill>
            </a:endParaRPr>
          </a:p>
          <a:p>
            <a:pPr>
              <a:buClr>
                <a:schemeClr val="accent1"/>
              </a:buClr>
              <a:buSzPct val="85000"/>
              <a:buFont typeface="Wingdings 2" panose="05020102010507070707" pitchFamily="18" charset="2"/>
              <a:buNone/>
            </a:pPr>
            <a:r>
              <a:rPr lang="en-US" altLang="zh-CN" sz="2400" dirty="0">
                <a:solidFill>
                  <a:srgbClr val="006600"/>
                </a:solidFill>
              </a:rPr>
              <a:t>3. </a:t>
            </a:r>
            <a:r>
              <a:rPr lang="zh-CN" altLang="en-US" sz="2400" dirty="0">
                <a:solidFill>
                  <a:srgbClr val="006600"/>
                </a:solidFill>
              </a:rPr>
              <a:t>玩具应该结实耐用</a:t>
            </a:r>
            <a:endParaRPr lang="en-US" altLang="zh-CN" sz="2400" dirty="0">
              <a:solidFill>
                <a:srgbClr val="006600"/>
              </a:solidFill>
            </a:endParaRPr>
          </a:p>
          <a:p>
            <a:pPr>
              <a:buClr>
                <a:schemeClr val="accent1"/>
              </a:buClr>
              <a:buSzPct val="85000"/>
              <a:buFont typeface="Wingdings 2" panose="05020102010507070707" pitchFamily="18" charset="2"/>
              <a:buNone/>
            </a:pPr>
            <a:r>
              <a:rPr lang="en-US" altLang="zh-CN" sz="2400" dirty="0">
                <a:solidFill>
                  <a:srgbClr val="006600"/>
                </a:solidFill>
              </a:rPr>
              <a:t>4. </a:t>
            </a:r>
            <a:r>
              <a:rPr lang="zh-CN" altLang="en-US" sz="2400" dirty="0">
                <a:solidFill>
                  <a:srgbClr val="006600"/>
                </a:solidFill>
              </a:rPr>
              <a:t>玩具应该安全卫生</a:t>
            </a:r>
            <a:endParaRPr lang="zh-CN" altLang="en-US" sz="2400" dirty="0">
              <a:solidFill>
                <a:srgbClr val="006600"/>
              </a:solidFill>
            </a:endParaRPr>
          </a:p>
          <a:p>
            <a:pPr>
              <a:buClr>
                <a:schemeClr val="accent1"/>
              </a:buClr>
              <a:buSzPct val="85000"/>
              <a:buFont typeface="Wingdings 2" panose="05020102010507070707" pitchFamily="18" charset="2"/>
              <a:buNone/>
            </a:pPr>
            <a:r>
              <a:rPr lang="en-US" altLang="zh-CN" sz="2400" dirty="0">
                <a:solidFill>
                  <a:srgbClr val="006600"/>
                </a:solidFill>
              </a:rPr>
              <a:t>5. </a:t>
            </a:r>
            <a:r>
              <a:rPr lang="zh-CN" altLang="en-US" sz="2400" dirty="0">
                <a:solidFill>
                  <a:srgbClr val="006600"/>
                </a:solidFill>
              </a:rPr>
              <a:t>玩具应该经济实惠</a:t>
            </a:r>
            <a:endParaRPr lang="zh-CN" altLang="en-US" sz="2400" dirty="0">
              <a:solidFill>
                <a:srgbClr val="006600"/>
              </a:solidFill>
            </a:endParaRPr>
          </a:p>
          <a:p>
            <a:pPr>
              <a:buClr>
                <a:schemeClr val="accent1"/>
              </a:buClr>
              <a:buSzPct val="85000"/>
              <a:buFont typeface="Wingdings 2" panose="05020102010507070707" pitchFamily="18" charset="2"/>
              <a:buNone/>
            </a:pPr>
            <a:r>
              <a:rPr lang="en-US" altLang="zh-CN" sz="2400" dirty="0">
                <a:solidFill>
                  <a:srgbClr val="006600"/>
                </a:solidFill>
              </a:rPr>
              <a:t>6.</a:t>
            </a:r>
            <a:r>
              <a:rPr lang="zh-CN" altLang="en-US" sz="2400" dirty="0">
                <a:solidFill>
                  <a:srgbClr val="006600"/>
                </a:solidFill>
              </a:rPr>
              <a:t>玩具应符合儿童年龄特点</a:t>
            </a:r>
            <a:endParaRPr lang="zh-CN" altLang="en-US" sz="2400" dirty="0">
              <a:solidFill>
                <a:srgbClr val="006600"/>
              </a:solidFill>
            </a:endParaRPr>
          </a:p>
        </p:txBody>
      </p:sp>
    </p:spTree>
  </p:cSld>
  <p:clrMapOvr>
    <a:masterClrMapping/>
  </p:clrMapOvr>
  <p:transition>
    <p:spli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标题 1"/>
          <p:cNvSpPr>
            <a:spLocks noGrp="1"/>
          </p:cNvSpPr>
          <p:nvPr>
            <p:ph type="title"/>
          </p:nvPr>
        </p:nvSpPr>
        <p:spPr/>
        <p:txBody>
          <a:bodyPr vert="horz" wrap="square" bIns="91440" anchor="b"/>
          <a:p>
            <a:pPr>
              <a:buNone/>
            </a:pPr>
            <a:endParaRPr lang="zh-CN" altLang="en-US" dirty="0"/>
          </a:p>
        </p:txBody>
      </p:sp>
      <p:sp>
        <p:nvSpPr>
          <p:cNvPr id="24579" name="内容占位符 2"/>
          <p:cNvSpPr>
            <a:spLocks noGrp="1"/>
          </p:cNvSpPr>
          <p:nvPr>
            <p:ph sz="quarter" idx="1"/>
          </p:nvPr>
        </p:nvSpPr>
        <p:spPr/>
        <p:txBody>
          <a:bodyPr wrap="square" anchor="t"/>
          <a:p>
            <a:pPr>
              <a:buClr>
                <a:schemeClr val="accent1"/>
              </a:buClr>
              <a:buSzPct val="85000"/>
              <a:buFont typeface="Wingdings 2" panose="05020102010507070707" pitchFamily="18" charset="2"/>
              <a:buNone/>
            </a:pPr>
            <a:r>
              <a:rPr lang="zh-CN" altLang="en-US" sz="2400" dirty="0">
                <a:solidFill>
                  <a:srgbClr val="006600"/>
                </a:solidFill>
              </a:rPr>
              <a:t>（二） 投放玩具</a:t>
            </a:r>
            <a:endParaRPr lang="en-US" altLang="zh-CN" dirty="0">
              <a:solidFill>
                <a:srgbClr val="006600"/>
              </a:solidFill>
            </a:endParaRPr>
          </a:p>
          <a:p>
            <a:pPr>
              <a:buClr>
                <a:schemeClr val="accent1"/>
              </a:buClr>
              <a:buSzPct val="85000"/>
              <a:buFont typeface="Wingdings 2" panose="05020102010507070707" pitchFamily="18" charset="2"/>
              <a:buNone/>
            </a:pPr>
            <a:r>
              <a:rPr lang="en-US" altLang="zh-CN" sz="2400" dirty="0">
                <a:solidFill>
                  <a:srgbClr val="006600"/>
                </a:solidFill>
              </a:rPr>
              <a:t>1. </a:t>
            </a:r>
            <a:r>
              <a:rPr lang="zh-CN" altLang="en-US" sz="2400" dirty="0">
                <a:solidFill>
                  <a:srgbClr val="006600"/>
                </a:solidFill>
              </a:rPr>
              <a:t>教师在投放活动区的材料时，必须考虑材料与儿童生理、心理成熟度之间的距离，即材料内容的深浅程度既要符合儿童的原有水平和基础，又能促进在原有基础上的发展。这种层次性的要求包含纵向纬度、横向纬度以及呈现方式的差异。</a:t>
            </a:r>
            <a:endParaRPr lang="en-US" altLang="zh-CN" sz="2400" dirty="0">
              <a:solidFill>
                <a:srgbClr val="006600"/>
              </a:solidFill>
            </a:endParaRPr>
          </a:p>
          <a:p>
            <a:pPr>
              <a:buClr>
                <a:schemeClr val="accent1"/>
              </a:buClr>
              <a:buSzPct val="85000"/>
              <a:buFont typeface="Wingdings 2" panose="05020102010507070707" pitchFamily="18" charset="2"/>
              <a:buNone/>
            </a:pPr>
            <a:r>
              <a:rPr lang="en-US" altLang="zh-CN" sz="2400" dirty="0">
                <a:solidFill>
                  <a:srgbClr val="006600"/>
                </a:solidFill>
              </a:rPr>
              <a:t>2. </a:t>
            </a:r>
            <a:r>
              <a:rPr lang="zh-CN" altLang="en-US" sz="2400" dirty="0">
                <a:solidFill>
                  <a:srgbClr val="006600"/>
                </a:solidFill>
              </a:rPr>
              <a:t>材料的动态性</a:t>
            </a:r>
            <a:r>
              <a:rPr lang="en-US" altLang="zh-CN" sz="2400" dirty="0">
                <a:solidFill>
                  <a:srgbClr val="006600"/>
                </a:solidFill>
              </a:rPr>
              <a:t>——</a:t>
            </a:r>
            <a:r>
              <a:rPr lang="zh-CN" altLang="en-US" sz="2400" dirty="0">
                <a:solidFill>
                  <a:srgbClr val="006600"/>
                </a:solidFill>
              </a:rPr>
              <a:t>添加、组合、回归</a:t>
            </a:r>
            <a:endParaRPr lang="zh-CN" altLang="en-US" sz="2400" dirty="0">
              <a:solidFill>
                <a:srgbClr val="006600"/>
              </a:solidFill>
            </a:endParaRPr>
          </a:p>
          <a:p>
            <a:pPr>
              <a:buClr>
                <a:schemeClr val="accent1"/>
              </a:buClr>
              <a:buSzPct val="85000"/>
              <a:buFont typeface="Wingdings 2" panose="05020102010507070707" pitchFamily="18" charset="2"/>
              <a:buNone/>
            </a:pPr>
            <a:r>
              <a:rPr lang="en-US" altLang="zh-CN" sz="2400" dirty="0">
                <a:solidFill>
                  <a:srgbClr val="006600"/>
                </a:solidFill>
              </a:rPr>
              <a:t>3. </a:t>
            </a:r>
            <a:r>
              <a:rPr lang="zh-CN" altLang="en-US" sz="2400" dirty="0">
                <a:solidFill>
                  <a:srgbClr val="006600"/>
                </a:solidFill>
              </a:rPr>
              <a:t>材料的情感性</a:t>
            </a:r>
            <a:endParaRPr lang="zh-CN" altLang="en-US" sz="2400" dirty="0">
              <a:solidFill>
                <a:srgbClr val="006600"/>
              </a:solidFill>
            </a:endParaRPr>
          </a:p>
        </p:txBody>
      </p:sp>
    </p:spTree>
  </p:cSld>
  <p:clrMapOvr>
    <a:masterClrMapping/>
  </p:clrMapOvr>
  <p:transition>
    <p:spli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sz="quarter" idx="1"/>
          </p:nvPr>
        </p:nvSpPr>
        <p:spPr>
          <a:xfrm>
            <a:off x="585470" y="223520"/>
            <a:ext cx="7772400" cy="6119813"/>
          </a:xfrm>
        </p:spPr>
        <p:txBody>
          <a:bodyPr>
            <a:normAutofit fontScale="70000" lnSpcReduction="20000"/>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panose="05020102010507070707"/>
              <a:buNone/>
              <a:defRPr/>
            </a:pPr>
            <a:r>
              <a:rPr kumimoji="0" lang="zh-CN" altLang="en-US" sz="2600" b="0" i="0" u="none" strike="noStrike" kern="1200" cap="none" spc="0" normalizeH="0" baseline="0" noProof="0" dirty="0" smtClean="0">
                <a:ln>
                  <a:noFill/>
                </a:ln>
                <a:solidFill>
                  <a:schemeClr val="tx1"/>
                </a:solidFill>
                <a:effectLst/>
                <a:uLnTx/>
                <a:uFillTx/>
                <a:latin typeface="+mn-lt"/>
                <a:ea typeface="+mn-ea"/>
                <a:cs typeface="+mn-cs"/>
              </a:rPr>
              <a:t>（三） 保管玩具</a:t>
            </a:r>
            <a:endParaRPr kumimoji="0" lang="en-US" altLang="zh-CN"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r>
              <a:rPr kumimoji="0" lang="zh-CN" altLang="en-US" sz="2600" b="0" i="0" u="none" strike="noStrike" kern="1200" cap="none" spc="0" normalizeH="0" baseline="0" noProof="0" dirty="0" smtClean="0">
                <a:ln>
                  <a:noFill/>
                </a:ln>
                <a:solidFill>
                  <a:schemeClr val="tx1"/>
                </a:solidFill>
                <a:effectLst/>
                <a:uLnTx/>
                <a:uFillTx/>
                <a:latin typeface="+mn-lt"/>
                <a:ea typeface="+mn-ea"/>
                <a:cs typeface="+mn-cs"/>
              </a:rPr>
              <a:t>玩具要按类摆放，按区投放；</a:t>
            </a: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r>
              <a:rPr kumimoji="0" lang="zh-CN" altLang="en-US" sz="2600" b="0" i="0" u="none" strike="noStrike" kern="1200" cap="none" spc="0" normalizeH="0" baseline="0" noProof="0" dirty="0" smtClean="0">
                <a:ln>
                  <a:noFill/>
                </a:ln>
                <a:solidFill>
                  <a:schemeClr val="tx1"/>
                </a:solidFill>
                <a:effectLst/>
                <a:uLnTx/>
                <a:uFillTx/>
                <a:latin typeface="+mn-lt"/>
                <a:ea typeface="+mn-ea"/>
                <a:cs typeface="+mn-cs"/>
              </a:rPr>
              <a:t>为儿童提供开放的玩具橱、透明玩具箱；</a:t>
            </a: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r>
              <a:rPr kumimoji="0" lang="zh-CN" altLang="en-US" sz="2600" b="0" i="0" u="none" strike="noStrike" kern="1200" cap="none" spc="0" normalizeH="0" baseline="0" noProof="0" dirty="0" smtClean="0">
                <a:ln>
                  <a:noFill/>
                </a:ln>
                <a:solidFill>
                  <a:schemeClr val="tx1"/>
                </a:solidFill>
                <a:effectLst/>
                <a:uLnTx/>
                <a:uFillTx/>
                <a:latin typeface="+mn-lt"/>
                <a:ea typeface="+mn-ea"/>
                <a:cs typeface="+mn-cs"/>
              </a:rPr>
              <a:t>供儿童去取拿玩具的玩具托盘、玩具小筐或运送推车；</a:t>
            </a: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r>
              <a:rPr kumimoji="0" lang="zh-CN" altLang="en-US" sz="2600" b="0" i="0" u="none" strike="noStrike" kern="1200" cap="none" spc="0" normalizeH="0" baseline="0" noProof="0" dirty="0" smtClean="0">
                <a:ln>
                  <a:noFill/>
                </a:ln>
                <a:solidFill>
                  <a:schemeClr val="tx1"/>
                </a:solidFill>
                <a:effectLst/>
                <a:uLnTx/>
                <a:uFillTx/>
                <a:latin typeface="+mn-lt"/>
                <a:ea typeface="+mn-ea"/>
                <a:cs typeface="+mn-cs"/>
              </a:rPr>
              <a:t>提供开展游戏的玩具垫、玩具桌、玩具盒和玩具说明书及图纸等；</a:t>
            </a: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r>
              <a:rPr kumimoji="0" lang="zh-CN" altLang="en-US" sz="2600" b="0" i="0" u="none" strike="noStrike" kern="1200" cap="none" spc="0" normalizeH="0" baseline="0" noProof="0" dirty="0" smtClean="0">
                <a:ln>
                  <a:noFill/>
                </a:ln>
                <a:solidFill>
                  <a:schemeClr val="tx1"/>
                </a:solidFill>
                <a:effectLst/>
                <a:uLnTx/>
                <a:uFillTx/>
                <a:latin typeface="+mn-lt"/>
                <a:ea typeface="+mn-ea"/>
                <a:cs typeface="+mn-cs"/>
              </a:rPr>
              <a:t>整理和选择玩具的标志卡；</a:t>
            </a: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r>
              <a:rPr kumimoji="0" lang="zh-CN" altLang="en-US" sz="2600" b="0" i="0" u="none" strike="noStrike" kern="1200" cap="none" spc="0" normalizeH="0" baseline="0" noProof="0" dirty="0" smtClean="0">
                <a:ln>
                  <a:noFill/>
                </a:ln>
                <a:solidFill>
                  <a:schemeClr val="tx1"/>
                </a:solidFill>
                <a:effectLst/>
                <a:uLnTx/>
                <a:uFillTx/>
                <a:latin typeface="+mn-lt"/>
                <a:ea typeface="+mn-ea"/>
                <a:cs typeface="+mn-cs"/>
              </a:rPr>
              <a:t>玩具使用及保管说明书；存放未成型玩具的储藏架或箱。</a:t>
            </a: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r>
              <a:rPr kumimoji="0" lang="zh-CN" altLang="en-US" sz="2600" b="0" i="0" u="none" strike="noStrike" kern="1200" cap="none" spc="0" normalizeH="0" baseline="0" noProof="0" dirty="0" smtClean="0">
                <a:ln>
                  <a:noFill/>
                </a:ln>
                <a:solidFill>
                  <a:schemeClr val="tx1"/>
                </a:solidFill>
                <a:effectLst/>
                <a:uLnTx/>
                <a:uFillTx/>
                <a:latin typeface="+mn-lt"/>
                <a:ea typeface="+mn-ea"/>
                <a:cs typeface="+mn-cs"/>
              </a:rPr>
              <a:t>教师还要准备一些开放及封闭一体的玩具柜或区域，便于玩具的增减；</a:t>
            </a: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r>
              <a:rPr kumimoji="0" lang="zh-CN" altLang="en-US" sz="2600" b="0" i="0" u="none" strike="noStrike" kern="1200" cap="none" spc="0" normalizeH="0" baseline="0" noProof="0" dirty="0" smtClean="0">
                <a:ln>
                  <a:noFill/>
                </a:ln>
                <a:solidFill>
                  <a:schemeClr val="tx1"/>
                </a:solidFill>
                <a:effectLst/>
                <a:uLnTx/>
                <a:uFillTx/>
                <a:latin typeface="+mn-lt"/>
                <a:ea typeface="+mn-ea"/>
                <a:cs typeface="+mn-cs"/>
              </a:rPr>
              <a:t>提供公共的玩具材料收集箱；</a:t>
            </a: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r>
              <a:rPr kumimoji="0" lang="zh-CN" altLang="en-US" sz="2600" b="0" i="0" u="none" strike="noStrike" kern="1200" cap="none" spc="0" normalizeH="0" baseline="0" noProof="0" dirty="0" smtClean="0">
                <a:ln>
                  <a:noFill/>
                </a:ln>
                <a:solidFill>
                  <a:schemeClr val="tx1"/>
                </a:solidFill>
                <a:effectLst/>
                <a:uLnTx/>
                <a:uFillTx/>
                <a:latin typeface="+mn-lt"/>
                <a:ea typeface="+mn-ea"/>
                <a:cs typeface="+mn-cs"/>
              </a:rPr>
              <a:t>多用途、多功能、辅助性材料投放在公共区域；</a:t>
            </a: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endParaRPr kumimoji="0" lang="zh-CN"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Char char="l"/>
              <a:defRPr/>
            </a:pPr>
            <a:r>
              <a:rPr kumimoji="0" lang="zh-CN" altLang="en-US" sz="2600" b="0" i="0" u="none" strike="noStrike" kern="1200" cap="none" spc="0" normalizeH="0" baseline="0" noProof="0" dirty="0" smtClean="0">
                <a:ln>
                  <a:noFill/>
                </a:ln>
                <a:solidFill>
                  <a:schemeClr val="tx1"/>
                </a:solidFill>
                <a:effectLst/>
                <a:uLnTx/>
                <a:uFillTx/>
                <a:latin typeface="+mn-lt"/>
                <a:ea typeface="+mn-ea"/>
                <a:cs typeface="+mn-cs"/>
              </a:rPr>
              <a:t>定期消毒玩具。</a:t>
            </a:r>
            <a:endParaRPr kumimoji="0" lang="zh-CN" alt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spli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标题 1"/>
          <p:cNvSpPr>
            <a:spLocks noGrp="1"/>
          </p:cNvSpPr>
          <p:nvPr>
            <p:ph type="title"/>
          </p:nvPr>
        </p:nvSpPr>
        <p:spPr/>
        <p:txBody>
          <a:bodyPr vert="horz" wrap="square" bIns="91440" anchor="b"/>
          <a:p>
            <a:pPr>
              <a:buNone/>
            </a:pPr>
            <a:r>
              <a:rPr lang="zh-CN" altLang="en-US" dirty="0">
                <a:sym typeface="+mn-ea"/>
              </a:rPr>
              <a:t>四、 玩具的利用</a:t>
            </a:r>
            <a:br>
              <a:rPr lang="en-US" altLang="zh-CN" dirty="0"/>
            </a:br>
            <a:endParaRPr lang="en-US" altLang="zh-CN" dirty="0"/>
          </a:p>
        </p:txBody>
      </p:sp>
      <p:sp>
        <p:nvSpPr>
          <p:cNvPr id="26627" name="内容占位符 2"/>
          <p:cNvSpPr>
            <a:spLocks noGrp="1"/>
          </p:cNvSpPr>
          <p:nvPr>
            <p:ph sz="quarter" idx="1"/>
          </p:nvPr>
        </p:nvSpPr>
        <p:spPr/>
        <p:txBody>
          <a:bodyPr wrap="square" anchor="t"/>
          <a:p>
            <a:pPr>
              <a:buClr>
                <a:schemeClr val="accent1"/>
              </a:buClr>
              <a:buSzPct val="85000"/>
              <a:buFont typeface="Wingdings 2" panose="05020102010507070707" pitchFamily="18" charset="2"/>
              <a:buNone/>
            </a:pPr>
            <a:r>
              <a:rPr lang="zh-CN" altLang="en-US" dirty="0">
                <a:solidFill>
                  <a:srgbClr val="006600"/>
                </a:solidFill>
              </a:rPr>
              <a:t>（一） 专门化玩具的有效利用</a:t>
            </a:r>
            <a:endParaRPr lang="zh-CN" altLang="en-US" dirty="0">
              <a:solidFill>
                <a:srgbClr val="006600"/>
              </a:solidFill>
            </a:endParaRPr>
          </a:p>
          <a:p>
            <a:pPr>
              <a:buClr>
                <a:schemeClr val="accent1"/>
              </a:buClr>
              <a:buSzPct val="85000"/>
              <a:buFont typeface="Wingdings 2" panose="05020102010507070707" pitchFamily="18" charset="2"/>
              <a:buNone/>
            </a:pPr>
            <a:r>
              <a:rPr lang="en-US" altLang="zh-CN" dirty="0">
                <a:solidFill>
                  <a:srgbClr val="006600"/>
                </a:solidFill>
              </a:rPr>
              <a:t>   1.</a:t>
            </a:r>
            <a:r>
              <a:rPr lang="zh-CN" altLang="en-US" dirty="0">
                <a:solidFill>
                  <a:srgbClr val="006600"/>
                </a:solidFill>
              </a:rPr>
              <a:t>树立完全资源的理念</a:t>
            </a:r>
            <a:endParaRPr lang="zh-CN" altLang="en-US" dirty="0">
              <a:solidFill>
                <a:srgbClr val="006600"/>
              </a:solidFill>
            </a:endParaRPr>
          </a:p>
          <a:p>
            <a:pPr>
              <a:buClr>
                <a:schemeClr val="accent1"/>
              </a:buClr>
              <a:buSzPct val="85000"/>
              <a:buFont typeface="Wingdings 2" panose="05020102010507070707" pitchFamily="18" charset="2"/>
              <a:buNone/>
            </a:pPr>
            <a:r>
              <a:rPr lang="en-US" altLang="zh-CN" dirty="0">
                <a:solidFill>
                  <a:srgbClr val="006600"/>
                </a:solidFill>
              </a:rPr>
              <a:t>   2.</a:t>
            </a:r>
            <a:r>
              <a:rPr lang="zh-CN" altLang="en-US" dirty="0">
                <a:solidFill>
                  <a:srgbClr val="006600"/>
                </a:solidFill>
              </a:rPr>
              <a:t>区分功能，按需配置</a:t>
            </a:r>
            <a:endParaRPr lang="zh-CN" altLang="en-US" dirty="0">
              <a:solidFill>
                <a:srgbClr val="006600"/>
              </a:solidFill>
            </a:endParaRPr>
          </a:p>
          <a:p>
            <a:pPr>
              <a:buClr>
                <a:schemeClr val="accent1"/>
              </a:buClr>
              <a:buSzPct val="85000"/>
              <a:buFont typeface="Wingdings 2" panose="05020102010507070707" pitchFamily="18" charset="2"/>
              <a:buNone/>
            </a:pPr>
            <a:r>
              <a:rPr lang="en-US" altLang="zh-CN" dirty="0">
                <a:solidFill>
                  <a:srgbClr val="006600"/>
                </a:solidFill>
              </a:rPr>
              <a:t>   3.</a:t>
            </a:r>
            <a:r>
              <a:rPr lang="zh-CN" altLang="en-US" dirty="0">
                <a:solidFill>
                  <a:srgbClr val="006600"/>
                </a:solidFill>
              </a:rPr>
              <a:t>鼓励探索，扩大玩具价值</a:t>
            </a:r>
            <a:endParaRPr lang="zh-CN" altLang="en-US" dirty="0">
              <a:solidFill>
                <a:srgbClr val="006600"/>
              </a:solidFill>
            </a:endParaRPr>
          </a:p>
          <a:p>
            <a:pPr>
              <a:buClr>
                <a:schemeClr val="accent1"/>
              </a:buClr>
              <a:buSzPct val="85000"/>
              <a:buFont typeface="Wingdings 2" panose="05020102010507070707" pitchFamily="18" charset="2"/>
              <a:buNone/>
            </a:pPr>
            <a:endParaRPr lang="zh-CN" altLang="en-US" dirty="0">
              <a:solidFill>
                <a:srgbClr val="006600"/>
              </a:solidFill>
            </a:endParaRPr>
          </a:p>
          <a:p>
            <a:pPr>
              <a:buClr>
                <a:schemeClr val="accent1"/>
              </a:buClr>
              <a:buSzPct val="85000"/>
              <a:buFont typeface="Wingdings 2" panose="05020102010507070707" pitchFamily="18" charset="2"/>
              <a:buNone/>
            </a:pPr>
            <a:r>
              <a:rPr lang="zh-CN" altLang="en-US" dirty="0">
                <a:solidFill>
                  <a:srgbClr val="006600"/>
                </a:solidFill>
              </a:rPr>
              <a:t>（二）民间玩具的文化传承</a:t>
            </a:r>
            <a:endParaRPr lang="zh-CN" altLang="en-US" dirty="0">
              <a:solidFill>
                <a:srgbClr val="006600"/>
              </a:solidFill>
            </a:endParaRPr>
          </a:p>
          <a:p>
            <a:pPr>
              <a:buClr>
                <a:schemeClr val="accent1"/>
              </a:buClr>
              <a:buSzPct val="85000"/>
              <a:buFont typeface="Wingdings 2" panose="05020102010507070707" pitchFamily="18" charset="2"/>
              <a:buNone/>
            </a:pPr>
            <a:r>
              <a:rPr lang="zh-CN" altLang="en-US" dirty="0">
                <a:solidFill>
                  <a:srgbClr val="006600"/>
                </a:solidFill>
              </a:rPr>
              <a:t>（三）自制玩具的互动与创造</a:t>
            </a:r>
            <a:endParaRPr lang="zh-CN" altLang="en-US" dirty="0">
              <a:solidFill>
                <a:srgbClr val="006600"/>
              </a:solidFill>
            </a:endParaRPr>
          </a:p>
        </p:txBody>
      </p:sp>
    </p:spTree>
  </p:cSld>
  <p:clrMapOvr>
    <a:masterClrMapping/>
  </p:clrMapOvr>
  <p:transition>
    <p:spli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标题 1"/>
          <p:cNvSpPr>
            <a:spLocks noGrp="1"/>
          </p:cNvSpPr>
          <p:nvPr>
            <p:ph type="title"/>
          </p:nvPr>
        </p:nvSpPr>
        <p:spPr/>
        <p:txBody>
          <a:bodyPr vert="horz" wrap="square" bIns="91440" anchor="b"/>
          <a:p>
            <a:pPr>
              <a:buNone/>
            </a:pPr>
            <a:r>
              <a:rPr lang="zh-CN" altLang="en-US" dirty="0">
                <a:solidFill>
                  <a:srgbClr val="006600"/>
                </a:solidFill>
                <a:sym typeface="+mn-ea"/>
              </a:rPr>
              <a:t>五、 玩具中的忧患</a:t>
            </a:r>
            <a:endParaRPr lang="zh-CN" altLang="en-US" dirty="0">
              <a:solidFill>
                <a:srgbClr val="006600"/>
              </a:solidFill>
              <a:sym typeface="+mn-ea"/>
            </a:endParaRPr>
          </a:p>
        </p:txBody>
      </p:sp>
      <p:sp>
        <p:nvSpPr>
          <p:cNvPr id="27651" name="内容占位符 2"/>
          <p:cNvSpPr>
            <a:spLocks noGrp="1"/>
          </p:cNvSpPr>
          <p:nvPr>
            <p:ph sz="quarter" idx="1"/>
          </p:nvPr>
        </p:nvSpPr>
        <p:spPr/>
        <p:txBody>
          <a:bodyPr wrap="square" anchor="t"/>
          <a:p>
            <a:pPr>
              <a:buClr>
                <a:schemeClr val="accent1"/>
              </a:buClr>
              <a:buSzPct val="85000"/>
              <a:buFont typeface="Wingdings 2" panose="05020102010507070707" pitchFamily="18" charset="2"/>
              <a:buNone/>
            </a:pPr>
            <a:endParaRPr lang="en-US" altLang="zh-CN" dirty="0">
              <a:solidFill>
                <a:srgbClr val="006600"/>
              </a:solidFill>
            </a:endParaRPr>
          </a:p>
          <a:p>
            <a:pPr>
              <a:buClr>
                <a:schemeClr val="accent1"/>
              </a:buClr>
              <a:buSzPct val="85000"/>
              <a:buFont typeface="Wingdings 2" panose="05020102010507070707" pitchFamily="18" charset="2"/>
              <a:buNone/>
            </a:pPr>
            <a:r>
              <a:rPr lang="zh-CN" altLang="en-US" dirty="0">
                <a:solidFill>
                  <a:srgbClr val="006600"/>
                </a:solidFill>
              </a:rPr>
              <a:t>          玩具是儿童生命发展中的“精神食粮”，我们在满足其身心需要的同时，应最大限度地减少有毒材料的使用量，减少产品生命周期中废弃物和污染物的数量，减少玩具在儿童发展中的负面效果，建立符合可持续发展的绿色消费模式，让绿色贯穿玩具生命周期的始终，使儿童在玩中培养绿色环境意识。</a:t>
            </a:r>
            <a:endParaRPr lang="zh-CN" altLang="en-US" dirty="0">
              <a:solidFill>
                <a:srgbClr val="006600"/>
              </a:solidFill>
            </a:endParaRPr>
          </a:p>
        </p:txBody>
      </p:sp>
    </p:spTree>
  </p:cSld>
  <p:clrMapOvr>
    <a:masterClrMapping/>
  </p:clrMapOvr>
  <p:transition>
    <p:spli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sz="3600" i="1"/>
              <a:t>思考与练习</a:t>
            </a:r>
            <a:endParaRPr lang="zh-CN" altLang="en-US" sz="3600" i="1"/>
          </a:p>
        </p:txBody>
      </p:sp>
      <p:sp>
        <p:nvSpPr>
          <p:cNvPr id="3" name="内容占位符 2"/>
          <p:cNvSpPr>
            <a:spLocks noGrp="1"/>
          </p:cNvSpPr>
          <p:nvPr>
            <p:ph idx="1"/>
          </p:nvPr>
        </p:nvSpPr>
        <p:spPr>
          <a:xfrm>
            <a:off x="457200" y="1500505"/>
            <a:ext cx="8229600" cy="3289300"/>
          </a:xfrm>
        </p:spPr>
        <p:txBody>
          <a:bodyPr/>
          <a:p>
            <a:pPr marL="0" indent="0">
              <a:buNone/>
            </a:pPr>
            <a:r>
              <a:rPr lang="en-US" altLang="zh-CN" sz="2800" b="1">
                <a:solidFill>
                  <a:srgbClr val="006600"/>
                </a:solidFill>
              </a:rPr>
              <a:t>        </a:t>
            </a:r>
            <a:endParaRPr lang="en-US" altLang="zh-CN" sz="2800" b="1">
              <a:solidFill>
                <a:srgbClr val="006600"/>
              </a:solidFill>
            </a:endParaRPr>
          </a:p>
          <a:p>
            <a:pPr marL="0" indent="0">
              <a:buNone/>
            </a:pPr>
            <a:endParaRPr lang="en-US" altLang="zh-CN" sz="2800" b="1">
              <a:solidFill>
                <a:srgbClr val="006600"/>
              </a:solidFill>
            </a:endParaRPr>
          </a:p>
          <a:p>
            <a:pPr marL="0" indent="0">
              <a:buNone/>
            </a:pPr>
            <a:r>
              <a:rPr lang="zh-CN" altLang="en-US" sz="2800" b="1">
                <a:solidFill>
                  <a:srgbClr val="006600"/>
                </a:solidFill>
              </a:rPr>
              <a:t>1.</a:t>
            </a:r>
            <a:r>
              <a:rPr lang="zh-CN" altLang="en-US" sz="2800" kern="1200" noProof="0" dirty="0" smtClean="0">
                <a:ln>
                  <a:noFill/>
                </a:ln>
                <a:solidFill>
                  <a:srgbClr val="006600"/>
                </a:solidFill>
                <a:effectLst/>
                <a:uLnTx/>
                <a:uFillTx/>
                <a:sym typeface="+mn-ea"/>
              </a:rPr>
              <a:t>面对电子玩具、结构玩具、毛绒玩具，如果这三种玩具是等价的，你会选择哪种玩具，为什么？</a:t>
            </a:r>
            <a:endParaRPr kumimoji="0" lang="zh-CN" altLang="en-US" sz="2800" b="0" i="0" u="none" strike="noStrike" kern="1200" cap="none" spc="0" normalizeH="0" baseline="0" noProof="0" dirty="0" smtClean="0">
              <a:ln>
                <a:noFill/>
              </a:ln>
              <a:solidFill>
                <a:srgbClr val="006600"/>
              </a:solidFill>
              <a:effectLst/>
              <a:uLnTx/>
              <a:uFillTx/>
              <a:latin typeface="+mn-lt"/>
              <a:ea typeface="+mn-ea"/>
              <a:cs typeface="+mn-cs"/>
            </a:endParaRPr>
          </a:p>
          <a:p>
            <a:pPr marL="0" indent="0">
              <a:buNone/>
            </a:pPr>
            <a:endParaRPr kumimoji="0" lang="zh-CN" altLang="en-US" sz="2800" b="0" i="0" u="none" strike="noStrike" kern="1200" cap="none" spc="0" normalizeH="0" baseline="0" noProof="0" dirty="0" smtClean="0">
              <a:ln>
                <a:noFill/>
              </a:ln>
              <a:solidFill>
                <a:srgbClr val="006600"/>
              </a:solidFill>
              <a:effectLst/>
              <a:uLnTx/>
              <a:uFillTx/>
              <a:latin typeface="+mn-lt"/>
              <a:ea typeface="+mn-ea"/>
              <a:cs typeface="+mn-cs"/>
            </a:endParaRPr>
          </a:p>
        </p:txBody>
      </p:sp>
    </p:spTree>
  </p:cSld>
  <p:clrMapOvr>
    <a:masterClrMapping/>
  </p:clrMapOvr>
  <p:transition>
    <p:spli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28625" y="1447165"/>
            <a:ext cx="8146415" cy="4442460"/>
          </a:xfrm>
        </p:spPr>
        <p:txBody>
          <a:bodyPr/>
          <a:lstStyle/>
          <a:p>
            <a:pPr marL="0" indent="0">
              <a:lnSpc>
                <a:spcPts val="2000"/>
              </a:lnSpc>
              <a:spcBef>
                <a:spcPts val="0"/>
              </a:spcBef>
              <a:buNone/>
            </a:pPr>
            <a:r>
              <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rPr>
              <a:t>项目一：儿童游戏心理环境金点子</a:t>
            </a:r>
            <a:endPar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rPr>
              <a:t>目的：了解儿童游戏心理环境营造的方法。</a:t>
            </a:r>
            <a:endPar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rPr>
              <a:t>要求：通过阅读教材及相关文献，收集儿童游戏心理环境营造的各种方法</a:t>
            </a:r>
            <a:endPar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rPr>
              <a:t>形式：合作完成，金点子文稿或图文稿。</a:t>
            </a:r>
            <a:endPar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endPar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rPr>
              <a:t>项目二：幼儿园室内游戏环境规划与实操。</a:t>
            </a:r>
            <a:endPar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rPr>
              <a:t>目的：基本会规划幼儿园室内游戏环境。</a:t>
            </a:r>
            <a:endPar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rPr>
              <a:t>要求：遵循室内游戏区规划要点对不同年龄班游戏环境进行图画设计及实操。</a:t>
            </a:r>
            <a:endPar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rPr>
              <a:t>形式：合作完成；完成大中小班标准活动室游戏区布局设计图；游戏环境现场设计。</a:t>
            </a:r>
            <a:endPar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endPar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rPr>
              <a:t>项目三：幼儿园室外游戏环境规划与实操。</a:t>
            </a:r>
            <a:endPar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rPr>
              <a:t>目的：基本会规划幼儿园室外游戏环境。</a:t>
            </a:r>
            <a:endPar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rPr>
              <a:t>要求：遵循室外游戏区规划要点进行图画设计及实操。</a:t>
            </a:r>
            <a:endPar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rPr>
              <a:t>形式：合作完成；完成室外游戏环境布局设计图、现场操作。</a:t>
            </a:r>
            <a:endPar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endParaRPr lang="en-US" altLang="zh-CN" sz="1800" dirty="0">
              <a:solidFill>
                <a:srgbClr val="006600"/>
              </a:solidFill>
              <a:latin typeface="宋体" panose="02010600030101010101" pitchFamily="2" charset="-122"/>
              <a:ea typeface="宋体" panose="02010600030101010101" pitchFamily="2" charset="-122"/>
              <a:cs typeface="宋体" panose="02010600030101010101" pitchFamily="2" charset="-122"/>
            </a:endParaRPr>
          </a:p>
        </p:txBody>
      </p:sp>
      <p:sp>
        <p:nvSpPr>
          <p:cNvPr id="4" name="标题 3"/>
          <p:cNvSpPr>
            <a:spLocks noGrp="1"/>
          </p:cNvSpPr>
          <p:nvPr>
            <p:ph type="title"/>
          </p:nvPr>
        </p:nvSpPr>
        <p:spPr/>
        <p:txBody>
          <a:bodyPr/>
          <a:lstStyle/>
          <a:p>
            <a:r>
              <a:rPr lang="zh-CN" altLang="en-US" sz="3600" b="1" i="1" dirty="0">
                <a:ea typeface="宋体" panose="02010600030101010101" pitchFamily="2" charset="-122"/>
              </a:rPr>
              <a:t>实践与实</a:t>
            </a:r>
            <a:r>
              <a:rPr lang="zh-CN" altLang="en-US" sz="3600" b="1" i="1" dirty="0" smtClean="0">
                <a:ea typeface="宋体" panose="02010600030101010101" pitchFamily="2" charset="-122"/>
              </a:rPr>
              <a:t>训</a:t>
            </a:r>
            <a:endParaRPr lang="zh-CN" altLang="en-US" sz="3600" b="1" i="1" dirty="0" smtClean="0">
              <a:ea typeface="宋体" panose="02010600030101010101" pitchFamily="2" charset="-122"/>
            </a:endParaRPr>
          </a:p>
        </p:txBody>
      </p:sp>
    </p:spTree>
  </p:cSld>
  <p:clrMapOvr>
    <a:masterClrMapping/>
  </p:clrMapOvr>
  <p:transition>
    <p:spli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1000" y="1526540"/>
            <a:ext cx="8194040" cy="4038600"/>
          </a:xfrm>
        </p:spPr>
        <p:txBody>
          <a:bodyPr/>
          <a:lstStyle/>
          <a:p>
            <a:pPr marL="0" indent="0" algn="l">
              <a:lnSpc>
                <a:spcPts val="2000"/>
              </a:lnSpc>
              <a:spcBef>
                <a:spcPts val="0"/>
              </a:spcBef>
              <a:buNone/>
            </a:pPr>
            <a:endParaRPr lang="en-US" altLang="zh-CN" sz="2000" dirty="0">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sym typeface="+mn-ea"/>
              </a:rPr>
              <a:t>项目四：设计一个儿童游戏区</a:t>
            </a:r>
            <a:endPar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sym typeface="+mn-ea"/>
              </a:rPr>
              <a:t>目的：1.会设计适合儿童发展的游戏区。</a:t>
            </a:r>
            <a:endPar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sym typeface="+mn-ea"/>
              </a:rPr>
              <a:t>要求：选择一个游戏区，进行游戏环境、游戏材料的设计。</a:t>
            </a:r>
            <a:endPar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sym typeface="+mn-ea"/>
              </a:rPr>
              <a:t>形式：独立完成。完成游戏区设计方案</a:t>
            </a:r>
            <a:r>
              <a:rPr lang="zh-CN" altLang="en-US" sz="2000" dirty="0">
                <a:solidFill>
                  <a:srgbClr val="006600"/>
                </a:solidFill>
                <a:latin typeface="宋体" panose="02010600030101010101" pitchFamily="2" charset="-122"/>
                <a:ea typeface="宋体" panose="02010600030101010101" pitchFamily="2" charset="-122"/>
                <a:cs typeface="宋体" panose="02010600030101010101" pitchFamily="2" charset="-122"/>
                <a:sym typeface="+mn-ea"/>
              </a:rPr>
              <a:t>。</a:t>
            </a:r>
            <a:endPar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sym typeface="+mn-ea"/>
            </a:endParaRPr>
          </a:p>
          <a:p>
            <a:pPr marL="0" indent="0" algn="l">
              <a:lnSpc>
                <a:spcPts val="2000"/>
              </a:lnSpc>
              <a:spcBef>
                <a:spcPts val="0"/>
              </a:spcBef>
              <a:buNone/>
            </a:pPr>
            <a:endPar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sym typeface="+mn-ea"/>
            </a:endParaRPr>
          </a:p>
          <a:p>
            <a:pPr marL="0" indent="0" algn="l">
              <a:lnSpc>
                <a:spcPts val="2000"/>
              </a:lnSpc>
              <a:spcBef>
                <a:spcPts val="0"/>
              </a:spcBef>
              <a:buNone/>
            </a:pPr>
            <a:endPar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sym typeface="+mn-ea"/>
              </a:rPr>
              <a:t>项目五：自制玩具。</a:t>
            </a:r>
            <a:endPar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sym typeface="+mn-ea"/>
              </a:rPr>
              <a:t>目的：会利用身边的材料为儿童设计有意义的玩具。</a:t>
            </a:r>
            <a:endPar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sym typeface="+mn-ea"/>
              </a:rPr>
              <a:t>要求：遵循玩具选择中的相关要求，利用身边的废旧材料为儿童设计一款安全、美观、耐用，多玩的玩具。</a:t>
            </a:r>
            <a:endPar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endParaRPr>
          </a:p>
          <a:p>
            <a:pPr marL="0" indent="0" algn="l">
              <a:lnSpc>
                <a:spcPts val="2000"/>
              </a:lnSpc>
              <a:spcBef>
                <a:spcPts val="0"/>
              </a:spcBef>
              <a:buNone/>
            </a:pPr>
            <a:r>
              <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sym typeface="+mn-ea"/>
              </a:rPr>
              <a:t>形式：小组合作。一款完整的玩具实样。</a:t>
            </a:r>
            <a:endParaRPr lang="en-US" altLang="zh-CN" sz="2000" dirty="0">
              <a:solidFill>
                <a:srgbClr val="0066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5" name="矩形 4"/>
          <p:cNvSpPr/>
          <p:nvPr/>
        </p:nvSpPr>
        <p:spPr>
          <a:xfrm>
            <a:off x="193675" y="563245"/>
            <a:ext cx="3530600" cy="347345"/>
          </a:xfrm>
          <a:prstGeom prst="rect">
            <a:avLst/>
          </a:prstGeom>
        </p:spPr>
        <p:txBody>
          <a:bodyPr wrap="square">
            <a:spAutoFit/>
          </a:bodyPr>
          <a:lstStyle/>
          <a:p>
            <a:pPr lvl="0" eaLnBrk="0" hangingPunct="0">
              <a:lnSpc>
                <a:spcPts val="2000"/>
              </a:lnSpc>
              <a:spcBef>
                <a:spcPts val="0"/>
              </a:spcBef>
              <a:buClr>
                <a:srgbClr val="81CA6A"/>
              </a:buClr>
              <a:buSzPct val="75000"/>
            </a:pPr>
            <a:r>
              <a:rPr lang="zh-CN" altLang="en-US" sz="3600" b="1" i="1" dirty="0">
                <a:solidFill>
                  <a:srgbClr val="003300"/>
                </a:solidFill>
                <a:latin typeface="Verdana" panose="020B0604030504040204"/>
                <a:ea typeface="宋体" panose="02010600030101010101" pitchFamily="2" charset="-122"/>
              </a:rPr>
              <a:t>实践与实训</a:t>
            </a:r>
            <a:endParaRPr lang="zh-CN" altLang="en-US" sz="3600" b="1" i="1" dirty="0">
              <a:solidFill>
                <a:srgbClr val="003300"/>
              </a:solidFill>
              <a:latin typeface="Verdana" panose="020B0604030504040204"/>
              <a:ea typeface="宋体" panose="02010600030101010101" pitchFamily="2" charset="-122"/>
            </a:endParaRPr>
          </a:p>
        </p:txBody>
      </p:sp>
    </p:spTree>
  </p:cSld>
  <p:clrMapOvr>
    <a:masterClrMapping/>
  </p:clrMapOvr>
  <p:transition>
    <p:spli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57200" y="1649413"/>
            <a:ext cx="8229600" cy="4625975"/>
          </a:xfrm>
        </p:spPr>
        <p:txBody>
          <a:bodyPr/>
          <a:p>
            <a:pPr marL="0" indent="0">
              <a:buNone/>
            </a:pPr>
            <a:r>
              <a:rPr lang="zh-CN" altLang="en-US" sz="3200">
                <a:solidFill>
                  <a:srgbClr val="4B6D17"/>
                </a:solidFill>
              </a:rPr>
              <a:t>1.学习与讨论</a:t>
            </a:r>
            <a:endParaRPr lang="zh-CN" altLang="en-US" sz="3200">
              <a:solidFill>
                <a:srgbClr val="4B6D17"/>
              </a:solidFill>
            </a:endParaRPr>
          </a:p>
          <a:p>
            <a:pPr marL="0" indent="0">
              <a:buNone/>
            </a:pPr>
            <a:r>
              <a:rPr lang="zh-CN" altLang="en-US" sz="3200">
                <a:solidFill>
                  <a:srgbClr val="4B6D17"/>
                </a:solidFill>
              </a:rPr>
              <a:t>      你认为幼儿园要不要分游戏区，分区的价值是什么？</a:t>
            </a:r>
            <a:endParaRPr lang="zh-CN" altLang="en-US" sz="3200">
              <a:solidFill>
                <a:srgbClr val="4B6D17"/>
              </a:solidFill>
            </a:endParaRPr>
          </a:p>
          <a:p>
            <a:pPr marL="0" indent="0">
              <a:buNone/>
            </a:pPr>
            <a:r>
              <a:rPr lang="zh-CN" altLang="en-US" sz="2400" i="1">
                <a:solidFill>
                  <a:srgbClr val="4B6D17"/>
                </a:solidFill>
              </a:rPr>
              <a:t>                                                                （参考文献见文件包）</a:t>
            </a:r>
            <a:endParaRPr lang="zh-CN" altLang="en-US" sz="2400" i="1">
              <a:solidFill>
                <a:srgbClr val="4B6D17"/>
              </a:solidFill>
            </a:endParaRPr>
          </a:p>
        </p:txBody>
      </p:sp>
      <p:sp>
        <p:nvSpPr>
          <p:cNvPr id="4" name="TextBox 1"/>
          <p:cNvSpPr txBox="1">
            <a:spLocks noChangeArrowheads="1"/>
          </p:cNvSpPr>
          <p:nvPr/>
        </p:nvSpPr>
        <p:spPr bwMode="auto">
          <a:xfrm>
            <a:off x="268605" y="349250"/>
            <a:ext cx="201930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600" b="1" i="1" dirty="0">
                <a:latin typeface="楷体_GB2312" panose="02010609030101010101" pitchFamily="49" charset="-122"/>
                <a:ea typeface="楷体_GB2312" panose="02010609030101010101" pitchFamily="49" charset="-122"/>
              </a:rPr>
              <a:t>游学在线</a:t>
            </a:r>
            <a:endParaRPr lang="zh-CN" altLang="en-US" sz="3600" b="1" i="1" dirty="0">
              <a:latin typeface="楷体_GB2312" panose="02010609030101010101" pitchFamily="49" charset="-122"/>
              <a:ea typeface="楷体_GB2312" panose="02010609030101010101" pitchFamily="49" charset="-122"/>
            </a:endParaRPr>
          </a:p>
        </p:txBody>
      </p:sp>
    </p:spTree>
  </p:cSld>
  <p:clrMapOvr>
    <a:masterClrMapping/>
  </p:clrMapOvr>
  <p:transition>
    <p:spli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268605" y="349250"/>
            <a:ext cx="201930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600" b="1" i="1" dirty="0">
                <a:latin typeface="楷体_GB2312" panose="02010609030101010101" pitchFamily="49" charset="-122"/>
                <a:ea typeface="楷体_GB2312" panose="02010609030101010101" pitchFamily="49" charset="-122"/>
              </a:rPr>
              <a:t>游学在线</a:t>
            </a:r>
            <a:endParaRPr lang="zh-CN" altLang="en-US" sz="3600" b="1" i="1" dirty="0">
              <a:latin typeface="楷体_GB2312" panose="02010609030101010101" pitchFamily="49" charset="-122"/>
              <a:ea typeface="楷体_GB2312" panose="02010609030101010101" pitchFamily="49" charset="-122"/>
            </a:endParaRPr>
          </a:p>
        </p:txBody>
      </p:sp>
      <p:sp>
        <p:nvSpPr>
          <p:cNvPr id="3" name="矩形 2"/>
          <p:cNvSpPr/>
          <p:nvPr/>
        </p:nvSpPr>
        <p:spPr>
          <a:xfrm>
            <a:off x="755576" y="1785194"/>
            <a:ext cx="7632848" cy="4399915"/>
          </a:xfrm>
          <a:prstGeom prst="rect">
            <a:avLst/>
          </a:prstGeom>
        </p:spPr>
        <p:txBody>
          <a:bodyPr wrap="square">
            <a:spAutoFit/>
          </a:bodyPr>
          <a:lstStyle/>
          <a:p>
            <a:pPr marL="0" indent="0">
              <a:lnSpc>
                <a:spcPct val="100000"/>
              </a:lnSpc>
              <a:spcBef>
                <a:spcPts val="0"/>
              </a:spcBef>
              <a:buNone/>
            </a:pPr>
            <a:r>
              <a:rPr lang="en-US" altLang="zh-CN" sz="2800" dirty="0" err="1">
                <a:solidFill>
                  <a:srgbClr val="4B6D17"/>
                </a:solidFill>
                <a:latin typeface="宋体" panose="02010600030101010101" pitchFamily="2" charset="-122"/>
                <a:cs typeface="宋体" panose="02010600030101010101" pitchFamily="2" charset="-122"/>
                <a:sym typeface="+mn-ea"/>
              </a:rPr>
              <a:t>2.</a:t>
            </a:r>
            <a:r>
              <a:rPr sz="2800">
                <a:solidFill>
                  <a:srgbClr val="4B6D17"/>
                </a:solidFill>
                <a:latin typeface="宋体" panose="02010600030101010101" pitchFamily="2" charset="-122"/>
                <a:cs typeface="宋体" panose="02010600030101010101" pitchFamily="2" charset="-122"/>
                <a:sym typeface="+mn-ea"/>
              </a:rPr>
              <a:t>《以儿童为中心的学习环境的设计与实施——室外课堂》里，提供了一副室外图，据说有23个设计错误，你能找出来吗？</a:t>
            </a:r>
            <a:endParaRPr sz="2800">
              <a:solidFill>
                <a:srgbClr val="4B6D17"/>
              </a:solidFill>
              <a:latin typeface="宋体" panose="02010600030101010101" pitchFamily="2" charset="-122"/>
              <a:cs typeface="宋体" panose="02010600030101010101" pitchFamily="2" charset="-122"/>
              <a:sym typeface="+mn-ea"/>
            </a:endParaRPr>
          </a:p>
          <a:p>
            <a:pPr marL="0" indent="0">
              <a:lnSpc>
                <a:spcPct val="100000"/>
              </a:lnSpc>
              <a:spcBef>
                <a:spcPts val="0"/>
              </a:spcBef>
              <a:buNone/>
            </a:pPr>
            <a:endParaRPr sz="2800">
              <a:latin typeface="宋体" panose="02010600030101010101" pitchFamily="2" charset="-122"/>
              <a:cs typeface="宋体" panose="02010600030101010101" pitchFamily="2" charset="-122"/>
              <a:sym typeface="+mn-ea"/>
            </a:endParaRPr>
          </a:p>
          <a:p>
            <a:pPr marL="0" indent="0">
              <a:lnSpc>
                <a:spcPct val="100000"/>
              </a:lnSpc>
              <a:spcBef>
                <a:spcPts val="0"/>
              </a:spcBef>
              <a:buNone/>
            </a:pPr>
            <a:endParaRPr sz="2800">
              <a:latin typeface="宋体" panose="02010600030101010101" pitchFamily="2" charset="-122"/>
              <a:cs typeface="宋体" panose="02010600030101010101" pitchFamily="2" charset="-122"/>
              <a:sym typeface="+mn-ea"/>
            </a:endParaRPr>
          </a:p>
          <a:p>
            <a:pPr marL="0" indent="0">
              <a:lnSpc>
                <a:spcPct val="100000"/>
              </a:lnSpc>
              <a:spcBef>
                <a:spcPts val="0"/>
              </a:spcBef>
              <a:buNone/>
            </a:pPr>
            <a:endParaRPr sz="2800">
              <a:latin typeface="宋体" panose="02010600030101010101" pitchFamily="2" charset="-122"/>
              <a:cs typeface="宋体" panose="02010600030101010101" pitchFamily="2" charset="-122"/>
              <a:sym typeface="+mn-ea"/>
            </a:endParaRPr>
          </a:p>
          <a:p>
            <a:pPr marL="0" indent="0">
              <a:lnSpc>
                <a:spcPct val="100000"/>
              </a:lnSpc>
              <a:spcBef>
                <a:spcPts val="0"/>
              </a:spcBef>
              <a:buNone/>
            </a:pPr>
            <a:endParaRPr sz="2800">
              <a:latin typeface="宋体" panose="02010600030101010101" pitchFamily="2" charset="-122"/>
              <a:cs typeface="宋体" panose="02010600030101010101" pitchFamily="2" charset="-122"/>
              <a:sym typeface="+mn-ea"/>
            </a:endParaRPr>
          </a:p>
          <a:p>
            <a:pPr marL="0" indent="0">
              <a:lnSpc>
                <a:spcPct val="100000"/>
              </a:lnSpc>
              <a:spcBef>
                <a:spcPts val="0"/>
              </a:spcBef>
              <a:buNone/>
            </a:pPr>
            <a:endParaRPr sz="2800">
              <a:latin typeface="宋体" panose="02010600030101010101" pitchFamily="2" charset="-122"/>
              <a:cs typeface="宋体" panose="02010600030101010101" pitchFamily="2" charset="-122"/>
              <a:sym typeface="+mn-ea"/>
            </a:endParaRPr>
          </a:p>
          <a:p>
            <a:pPr marL="0" indent="0">
              <a:lnSpc>
                <a:spcPct val="100000"/>
              </a:lnSpc>
              <a:spcBef>
                <a:spcPts val="0"/>
              </a:spcBef>
              <a:buNone/>
            </a:pPr>
            <a:endParaRPr sz="2800">
              <a:latin typeface="宋体" panose="02010600030101010101" pitchFamily="2" charset="-122"/>
              <a:cs typeface="宋体" panose="02010600030101010101" pitchFamily="2" charset="-122"/>
              <a:sym typeface="+mn-ea"/>
            </a:endParaRPr>
          </a:p>
          <a:p>
            <a:endParaRPr lang="zh-CN" altLang="en-US" sz="2800" dirty="0"/>
          </a:p>
        </p:txBody>
      </p:sp>
      <p:pic>
        <p:nvPicPr>
          <p:cNvPr id="10" name="图片 10" descr="b01c3e3e450114b59f6c25a354beda2"/>
          <p:cNvPicPr>
            <a:picLocks noChangeAspect="1"/>
          </p:cNvPicPr>
          <p:nvPr/>
        </p:nvPicPr>
        <p:blipFill>
          <a:blip r:embed="rId1"/>
          <a:stretch>
            <a:fillRect/>
          </a:stretch>
        </p:blipFill>
        <p:spPr>
          <a:xfrm>
            <a:off x="755650" y="3228975"/>
            <a:ext cx="4359910" cy="3319145"/>
          </a:xfrm>
          <a:prstGeom prst="rect">
            <a:avLst/>
          </a:prstGeom>
        </p:spPr>
      </p:pic>
    </p:spTree>
  </p:cSld>
  <p:clrMapOvr>
    <a:masterClrMapping/>
  </p:clrMapOvr>
  <p:transition>
    <p:spli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7940" y="1256665"/>
            <a:ext cx="9270365" cy="4615815"/>
          </a:xfrm>
          <a:prstGeom prst="rect">
            <a:avLst/>
          </a:prstGeom>
          <a:noFill/>
        </p:spPr>
        <p:txBody>
          <a:bodyPr wrap="square" rtlCol="0" anchor="t">
            <a:spAutoFit/>
          </a:bodyPr>
          <a:p>
            <a:pPr algn="l"/>
            <a:r>
              <a:rPr lang="en-US" altLang="zh-CN" sz="2400" b="1" dirty="0">
                <a:solidFill>
                  <a:srgbClr val="4B6D17"/>
                </a:solidFill>
                <a:sym typeface="+mn-ea"/>
              </a:rPr>
              <a:t>3.</a:t>
            </a:r>
            <a:r>
              <a:rPr lang="zh-CN" altLang="en-US" sz="2400" b="1" dirty="0">
                <a:solidFill>
                  <a:srgbClr val="4B6D17"/>
                </a:solidFill>
                <a:sym typeface="+mn-ea"/>
              </a:rPr>
              <a:t>课程融合</a:t>
            </a:r>
            <a:endParaRPr lang="zh-CN" altLang="en-US" dirty="0">
              <a:solidFill>
                <a:srgbClr val="4B6D17"/>
              </a:solidFill>
              <a:sym typeface="+mn-ea"/>
            </a:endParaRPr>
          </a:p>
          <a:p>
            <a:pPr algn="l"/>
            <a:r>
              <a:rPr lang="zh-CN" altLang="en-US">
                <a:solidFill>
                  <a:srgbClr val="4B6D17"/>
                </a:solidFill>
              </a:rPr>
              <a:t>（</a:t>
            </a:r>
            <a:r>
              <a:rPr lang="en-US" altLang="zh-CN">
                <a:solidFill>
                  <a:srgbClr val="4B6D17"/>
                </a:solidFill>
              </a:rPr>
              <a:t>1</a:t>
            </a:r>
            <a:r>
              <a:rPr lang="zh-CN" altLang="en-US">
                <a:solidFill>
                  <a:srgbClr val="4B6D17"/>
                </a:solidFill>
              </a:rPr>
              <a:t>）（2017年，教资）广义的游戏环境指游戏活动得以实施的一切条件的总和，包括物理环境和（       ）。</a:t>
            </a:r>
            <a:endParaRPr lang="zh-CN" altLang="en-US">
              <a:solidFill>
                <a:srgbClr val="4B6D17"/>
              </a:solidFill>
            </a:endParaRPr>
          </a:p>
          <a:p>
            <a:pPr algn="l"/>
            <a:r>
              <a:rPr lang="zh-CN" altLang="en-US">
                <a:solidFill>
                  <a:srgbClr val="4B6D17"/>
                </a:solidFill>
              </a:rPr>
              <a:t>A.精神环境  B.室内环境  C.户外环境  D.心理环境</a:t>
            </a:r>
            <a:endParaRPr lang="zh-CN" altLang="en-US">
              <a:solidFill>
                <a:srgbClr val="4B6D17"/>
              </a:solidFill>
            </a:endParaRPr>
          </a:p>
          <a:p>
            <a:pPr algn="l"/>
            <a:r>
              <a:rPr lang="zh-CN" altLang="en-US">
                <a:solidFill>
                  <a:srgbClr val="4B6D17"/>
                </a:solidFill>
              </a:rPr>
              <a:t>【考查要点】答案A。本题考查游戏环境的类型。</a:t>
            </a:r>
            <a:endParaRPr lang="zh-CN" altLang="en-US">
              <a:solidFill>
                <a:srgbClr val="4B6D17"/>
              </a:solidFill>
            </a:endParaRPr>
          </a:p>
          <a:p>
            <a:pPr algn="l"/>
            <a:endParaRPr lang="zh-CN" altLang="en-US">
              <a:solidFill>
                <a:srgbClr val="4B6D17"/>
              </a:solidFill>
            </a:endParaRPr>
          </a:p>
          <a:p>
            <a:pPr algn="l"/>
            <a:r>
              <a:rPr lang="zh-CN" altLang="en-US">
                <a:solidFill>
                  <a:srgbClr val="4B6D17"/>
                </a:solidFill>
              </a:rPr>
              <a:t>（</a:t>
            </a:r>
            <a:r>
              <a:rPr lang="en-US" altLang="zh-CN">
                <a:solidFill>
                  <a:srgbClr val="4B6D17"/>
                </a:solidFill>
              </a:rPr>
              <a:t>2</a:t>
            </a:r>
            <a:r>
              <a:rPr lang="zh-CN" altLang="en-US">
                <a:solidFill>
                  <a:srgbClr val="4B6D17"/>
                </a:solidFill>
              </a:rPr>
              <a:t>）（2015年，教资）为幼儿选择玩具和游戏材料的注意事项，正确的描述是（      ）。</a:t>
            </a:r>
            <a:endParaRPr lang="zh-CN" altLang="en-US">
              <a:solidFill>
                <a:srgbClr val="4B6D17"/>
              </a:solidFill>
            </a:endParaRPr>
          </a:p>
          <a:p>
            <a:pPr algn="l"/>
            <a:r>
              <a:rPr lang="zh-CN" altLang="en-US">
                <a:solidFill>
                  <a:srgbClr val="4B6D17"/>
                </a:solidFill>
              </a:rPr>
              <a:t>A.幼儿玩具应高档化</a:t>
            </a:r>
            <a:endParaRPr lang="zh-CN" altLang="en-US">
              <a:solidFill>
                <a:srgbClr val="4B6D17"/>
              </a:solidFill>
            </a:endParaRPr>
          </a:p>
          <a:p>
            <a:pPr algn="l"/>
            <a:r>
              <a:rPr lang="zh-CN" altLang="en-US">
                <a:solidFill>
                  <a:srgbClr val="4B6D17"/>
                </a:solidFill>
              </a:rPr>
              <a:t>B.应根据幼儿年龄特点选择玩具</a:t>
            </a:r>
            <a:endParaRPr lang="zh-CN" altLang="en-US">
              <a:solidFill>
                <a:srgbClr val="4B6D17"/>
              </a:solidFill>
            </a:endParaRPr>
          </a:p>
          <a:p>
            <a:pPr algn="l"/>
            <a:r>
              <a:rPr lang="zh-CN" altLang="en-US">
                <a:solidFill>
                  <a:srgbClr val="4B6D17"/>
                </a:solidFill>
              </a:rPr>
              <a:t>C.废旧材料如空纸盒、碎花布等不适合作为幼儿游戏材料</a:t>
            </a:r>
            <a:endParaRPr lang="zh-CN" altLang="en-US">
              <a:solidFill>
                <a:srgbClr val="4B6D17"/>
              </a:solidFill>
            </a:endParaRPr>
          </a:p>
          <a:p>
            <a:pPr algn="l"/>
            <a:r>
              <a:rPr lang="zh-CN" altLang="en-US">
                <a:solidFill>
                  <a:srgbClr val="4B6D17"/>
                </a:solidFill>
              </a:rPr>
              <a:t>D.给幼儿选择的玩具越小越好</a:t>
            </a:r>
            <a:endParaRPr lang="zh-CN" altLang="en-US">
              <a:solidFill>
                <a:srgbClr val="4B6D17"/>
              </a:solidFill>
            </a:endParaRPr>
          </a:p>
          <a:p>
            <a:pPr algn="l"/>
            <a:r>
              <a:rPr lang="zh-CN" altLang="en-US">
                <a:solidFill>
                  <a:srgbClr val="4B6D17"/>
                </a:solidFill>
              </a:rPr>
              <a:t>【考查要点】答案B。本题考查玩具的管理中选择玩具的基本原则。</a:t>
            </a:r>
            <a:endParaRPr lang="zh-CN" altLang="en-US">
              <a:solidFill>
                <a:srgbClr val="4B6D17"/>
              </a:solidFill>
            </a:endParaRPr>
          </a:p>
          <a:p>
            <a:pPr algn="l"/>
            <a:endParaRPr lang="zh-CN" altLang="en-US">
              <a:solidFill>
                <a:srgbClr val="4B6D17"/>
              </a:solidFill>
            </a:endParaRPr>
          </a:p>
          <a:p>
            <a:pPr algn="l"/>
            <a:r>
              <a:rPr lang="zh-CN" altLang="en-US">
                <a:solidFill>
                  <a:srgbClr val="4B6D17"/>
                </a:solidFill>
              </a:rPr>
              <a:t>（</a:t>
            </a:r>
            <a:r>
              <a:rPr lang="en-US" altLang="zh-CN">
                <a:solidFill>
                  <a:srgbClr val="4B6D17"/>
                </a:solidFill>
              </a:rPr>
              <a:t>3</a:t>
            </a:r>
            <a:r>
              <a:rPr lang="zh-CN" altLang="en-US">
                <a:solidFill>
                  <a:srgbClr val="4B6D17"/>
                </a:solidFill>
              </a:rPr>
              <a:t>）（2011年，高等教育自考）简述幼儿园活动区域设置的基本原则。</a:t>
            </a:r>
            <a:endParaRPr lang="zh-CN" altLang="en-US">
              <a:solidFill>
                <a:srgbClr val="4B6D17"/>
              </a:solidFill>
            </a:endParaRPr>
          </a:p>
          <a:p>
            <a:pPr algn="l"/>
            <a:r>
              <a:rPr lang="zh-CN" altLang="en-US">
                <a:solidFill>
                  <a:srgbClr val="4B6D17"/>
                </a:solidFill>
              </a:rPr>
              <a:t>【考查要点】本题主要考察的知识点是幼儿教师对区域游戏活动环境创设的基本方法。</a:t>
            </a:r>
            <a:endParaRPr lang="zh-CN" altLang="en-US">
              <a:solidFill>
                <a:srgbClr val="4B6D17"/>
              </a:solidFill>
            </a:endParaRPr>
          </a:p>
          <a:p>
            <a:pPr algn="l"/>
            <a:r>
              <a:rPr lang="zh-CN" altLang="en-US">
                <a:solidFill>
                  <a:srgbClr val="4B6D17"/>
                </a:solidFill>
              </a:rPr>
              <a:t>【参考答案】(1)目的性原则(2)层次性原则(3)系统性原则(4)动态性原则(5)安全性原则 </a:t>
            </a:r>
            <a:endParaRPr lang="zh-CN" altLang="en-US">
              <a:solidFill>
                <a:srgbClr val="4B6D17"/>
              </a:solidFill>
            </a:endParaRPr>
          </a:p>
        </p:txBody>
      </p:sp>
      <p:sp>
        <p:nvSpPr>
          <p:cNvPr id="3" name="文本框 2"/>
          <p:cNvSpPr txBox="1"/>
          <p:nvPr/>
        </p:nvSpPr>
        <p:spPr>
          <a:xfrm>
            <a:off x="591820" y="422275"/>
            <a:ext cx="2019300" cy="645160"/>
          </a:xfrm>
          <a:prstGeom prst="rect">
            <a:avLst/>
          </a:prstGeom>
          <a:noFill/>
        </p:spPr>
        <p:txBody>
          <a:bodyPr wrap="none" rtlCol="0" anchor="t">
            <a:spAutoFit/>
          </a:bodyPr>
          <a:p>
            <a:r>
              <a:rPr lang="zh-CN" altLang="en-US" sz="3600" b="1" i="1" dirty="0">
                <a:latin typeface="楷体_GB2312" panose="02010609030101010101" pitchFamily="49" charset="-122"/>
                <a:ea typeface="楷体_GB2312" panose="02010609030101010101" pitchFamily="49" charset="-122"/>
                <a:sym typeface="+mn-ea"/>
              </a:rPr>
              <a:t>游学在线</a:t>
            </a:r>
            <a:endParaRPr lang="zh-CN" altLang="en-US" sz="3600" b="1" i="1" dirty="0">
              <a:latin typeface="楷体_GB2312" panose="02010609030101010101" pitchFamily="49" charset="-122"/>
              <a:ea typeface="楷体_GB2312" panose="02010609030101010101" pitchFamily="49" charset="-122"/>
              <a:sym typeface="+mn-ea"/>
            </a:endParaRP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3" end="13"/>
                                            </p:txEl>
                                          </p:spTgt>
                                        </p:tgtEl>
                                        <p:attrNameLst>
                                          <p:attrName>style.visibility</p:attrName>
                                        </p:attrNameLst>
                                      </p:cBhvr>
                                      <p:to>
                                        <p:strVal val="visible"/>
                                      </p:to>
                                    </p:set>
                                    <p:animEffect transition="in" filter="blinds(horizontal)">
                                      <p:cBhvr>
                                        <p:cTn id="7" dur="500"/>
                                        <p:tgtEl>
                                          <p:spTgt spid="2">
                                            <p:txEl>
                                              <p:pRg st="13" end="13"/>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diamond(in)">
                                      <p:cBhvr>
                                        <p:cTn id="12" dur="20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nodeType="clickEffect">
                                  <p:stCondLst>
                                    <p:cond delay="0"/>
                                  </p:stCondLst>
                                  <p:childTnLst>
                                    <p:set>
                                      <p:cBhvr>
                                        <p:cTn id="20" dur="1" fill="hold">
                                          <p:stCondLst>
                                            <p:cond delay="0"/>
                                          </p:stCondLst>
                                        </p:cTn>
                                        <p:tgtEl>
                                          <p:spTgt spid="2">
                                            <p:txEl>
                                              <p:pRg st="14" end="14"/>
                                            </p:txEl>
                                          </p:spTgt>
                                        </p:tgtEl>
                                        <p:attrNameLst>
                                          <p:attrName>style.visibility</p:attrName>
                                        </p:attrNameLst>
                                      </p:cBhvr>
                                      <p:to>
                                        <p:strVal val="visible"/>
                                      </p:to>
                                    </p:set>
                                    <p:animEffect transition="in" filter="diamond(in)">
                                      <p:cBhvr>
                                        <p:cTn id="21" dur="20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472440" y="600710"/>
            <a:ext cx="8199120" cy="6431280"/>
          </a:xfrm>
          <a:prstGeom prst="rect">
            <a:avLst/>
          </a:prstGeom>
          <a:noFill/>
          <a:ln w="9525">
            <a:noFill/>
          </a:ln>
        </p:spPr>
        <p:txBody>
          <a:bodyPr wrap="square">
            <a:spAutoFit/>
          </a:bodyPr>
          <a:p>
            <a:r>
              <a:rPr lang="zh-CN" sz="3200" b="1" i="1">
                <a:latin typeface="Calibri" panose="020F0502020204030204" pitchFamily="34" charset="0"/>
                <a:ea typeface="宋体" panose="02010600030101010101" pitchFamily="2" charset="-122"/>
              </a:rPr>
              <a:t>参考答案</a:t>
            </a:r>
            <a:r>
              <a:rPr lang="zh-CN" sz="2800" b="1" i="1">
                <a:latin typeface="Calibri" panose="020F0502020204030204" pitchFamily="34" charset="0"/>
                <a:ea typeface="宋体" panose="02010600030101010101" pitchFamily="2" charset="-122"/>
              </a:rPr>
              <a:t>：</a:t>
            </a:r>
            <a:endParaRPr lang="en-US" sz="2800">
              <a:latin typeface="Calibri" panose="020F0502020204030204" pitchFamily="34" charset="0"/>
              <a:ea typeface="宋体" panose="02010600030101010101" pitchFamily="2" charset="-122"/>
              <a:cs typeface="Times New Roman" panose="02020603050405020304" pitchFamily="18" charset="0"/>
            </a:endParaRPr>
          </a:p>
          <a:p>
            <a:r>
              <a:rPr lang="en-US" sz="2000">
                <a:latin typeface="Calibri" panose="020F0502020204030204" pitchFamily="34" charset="0"/>
                <a:ea typeface="宋体" panose="02010600030101010101" pitchFamily="2" charset="-122"/>
                <a:cs typeface="Times New Roman" panose="02020603050405020304" pitchFamily="18" charset="0"/>
              </a:rPr>
              <a:t>1.</a:t>
            </a:r>
            <a:r>
              <a:rPr lang="zh-CN" sz="2000">
                <a:latin typeface="Calibri" panose="020F0502020204030204" pitchFamily="34" charset="0"/>
                <a:ea typeface="宋体" panose="02010600030101010101" pitchFamily="2" charset="-122"/>
              </a:rPr>
              <a:t>没有提供遮阳的树荫（这是相当炎热的地方）。</a:t>
            </a:r>
            <a:r>
              <a:rPr lang="en-US" sz="2000">
                <a:latin typeface="Calibri" panose="020F0502020204030204" pitchFamily="34" charset="0"/>
                <a:ea typeface="宋体" panose="02010600030101010101" pitchFamily="2" charset="-122"/>
                <a:cs typeface="Times New Roman" panose="02020603050405020304" pitchFamily="18" charset="0"/>
              </a:rPr>
              <a:t>2.</a:t>
            </a:r>
            <a:r>
              <a:rPr lang="zh-CN" sz="2000">
                <a:latin typeface="Calibri" panose="020F0502020204030204" pitchFamily="34" charset="0"/>
                <a:ea typeface="宋体" panose="02010600030101010101" pitchFamily="2" charset="-122"/>
              </a:rPr>
              <a:t>没有低矮的灌木和绿植。</a:t>
            </a:r>
            <a:r>
              <a:rPr lang="en-US" sz="2000">
                <a:latin typeface="Calibri" panose="020F0502020204030204" pitchFamily="34" charset="0"/>
                <a:ea typeface="宋体" panose="02010600030101010101" pitchFamily="2" charset="-122"/>
                <a:cs typeface="Times New Roman" panose="02020603050405020304" pitchFamily="18" charset="0"/>
              </a:rPr>
              <a:t>3.</a:t>
            </a:r>
            <a:r>
              <a:rPr lang="zh-CN" sz="2000">
                <a:latin typeface="Calibri" panose="020F0502020204030204" pitchFamily="34" charset="0"/>
                <a:ea typeface="宋体" panose="02010600030101010101" pitchFamily="2" charset="-122"/>
              </a:rPr>
              <a:t>尽管地方够大，但没有花园。</a:t>
            </a:r>
            <a:r>
              <a:rPr lang="en-US" sz="2000">
                <a:latin typeface="Calibri" panose="020F0502020204030204" pitchFamily="34" charset="0"/>
                <a:ea typeface="宋体" panose="02010600030101010101" pitchFamily="2" charset="-122"/>
                <a:cs typeface="Times New Roman" panose="02020603050405020304" pitchFamily="18" charset="0"/>
              </a:rPr>
              <a:t>4.</a:t>
            </a:r>
            <a:r>
              <a:rPr lang="zh-CN" sz="2000">
                <a:latin typeface="Calibri" panose="020F0502020204030204" pitchFamily="34" charset="0"/>
                <a:ea typeface="宋体" panose="02010600030101010101" pitchFamily="2" charset="-122"/>
              </a:rPr>
              <a:t>没有秋千。</a:t>
            </a:r>
            <a:r>
              <a:rPr lang="en-US" sz="2000">
                <a:latin typeface="Calibri" panose="020F0502020204030204" pitchFamily="34" charset="0"/>
                <a:ea typeface="宋体" panose="02010600030101010101" pitchFamily="2" charset="-122"/>
                <a:cs typeface="Times New Roman" panose="02020603050405020304" pitchFamily="18" charset="0"/>
              </a:rPr>
              <a:t>5.</a:t>
            </a:r>
            <a:r>
              <a:rPr lang="zh-CN" sz="2000">
                <a:latin typeface="Calibri" panose="020F0502020204030204" pitchFamily="34" charset="0"/>
                <a:ea typeface="宋体" panose="02010600030101010101" pitchFamily="2" charset="-122"/>
              </a:rPr>
              <a:t>遮阳部分只能在正午时提供阴凉，在一天的大部分时间里都不能遮住沙坑（树荫常是理想的遮阳物）。</a:t>
            </a:r>
            <a:r>
              <a:rPr lang="en-US" sz="2000">
                <a:latin typeface="Calibri" panose="020F0502020204030204" pitchFamily="34" charset="0"/>
                <a:ea typeface="宋体" panose="02010600030101010101" pitchFamily="2" charset="-122"/>
                <a:cs typeface="Times New Roman" panose="02020603050405020304" pitchFamily="18" charset="0"/>
              </a:rPr>
              <a:t>6.</a:t>
            </a:r>
            <a:r>
              <a:rPr lang="zh-CN" sz="2000">
                <a:latin typeface="Calibri" panose="020F0502020204030204" pitchFamily="34" charset="0"/>
                <a:ea typeface="宋体" panose="02010600030101010101" pitchFamily="2" charset="-122"/>
              </a:rPr>
              <a:t>三轮车道影响儿童进入其他活动区域。</a:t>
            </a:r>
            <a:r>
              <a:rPr lang="en-US" sz="2000">
                <a:latin typeface="Calibri" panose="020F0502020204030204" pitchFamily="34" charset="0"/>
                <a:ea typeface="宋体" panose="02010600030101010101" pitchFamily="2" charset="-122"/>
                <a:cs typeface="Times New Roman" panose="02020603050405020304" pitchFamily="18" charset="0"/>
              </a:rPr>
              <a:t>7.</a:t>
            </a:r>
            <a:r>
              <a:rPr lang="zh-CN" sz="2000">
                <a:latin typeface="Calibri" panose="020F0502020204030204" pitchFamily="34" charset="0"/>
                <a:ea typeface="宋体" panose="02010600030101010101" pitchFamily="2" charset="-122"/>
              </a:rPr>
              <a:t>岔道过多，也没有必要，减少了草坪的面积。</a:t>
            </a:r>
            <a:r>
              <a:rPr lang="en-US" sz="2000">
                <a:latin typeface="Calibri" panose="020F0502020204030204" pitchFamily="34" charset="0"/>
                <a:ea typeface="宋体" panose="02010600030101010101" pitchFamily="2" charset="-122"/>
                <a:cs typeface="Times New Roman" panose="02020603050405020304" pitchFamily="18" charset="0"/>
              </a:rPr>
              <a:t>8.</a:t>
            </a:r>
            <a:r>
              <a:rPr lang="zh-CN" sz="2000">
                <a:latin typeface="Calibri" panose="020F0502020204030204" pitchFamily="34" charset="0"/>
                <a:ea typeface="宋体" panose="02010600030101010101" pitchFamily="2" charset="-122"/>
              </a:rPr>
              <a:t>混凝土道路向各个方向延伸，但并不能实现有意义的分流，把儿童导向不同的活动区。</a:t>
            </a:r>
            <a:r>
              <a:rPr lang="en-US" sz="2000">
                <a:latin typeface="Calibri" panose="020F0502020204030204" pitchFamily="34" charset="0"/>
                <a:ea typeface="宋体" panose="02010600030101010101" pitchFamily="2" charset="-122"/>
                <a:cs typeface="Times New Roman" panose="02020603050405020304" pitchFamily="18" charset="0"/>
              </a:rPr>
              <a:t>9.</a:t>
            </a:r>
            <a:r>
              <a:rPr lang="zh-CN" sz="2000">
                <a:latin typeface="Calibri" panose="020F0502020204030204" pitchFamily="34" charset="0"/>
                <a:ea typeface="宋体" panose="02010600030101010101" pitchFamily="2" charset="-122"/>
              </a:rPr>
              <a:t>混凝土的过度使用，把庭院做了不必要的分割。</a:t>
            </a:r>
            <a:r>
              <a:rPr lang="en-US" sz="2000">
                <a:latin typeface="Calibri" panose="020F0502020204030204" pitchFamily="34" charset="0"/>
                <a:ea typeface="宋体" panose="02010600030101010101" pitchFamily="2" charset="-122"/>
                <a:cs typeface="Times New Roman" panose="02020603050405020304" pitchFamily="18" charset="0"/>
              </a:rPr>
              <a:t>10.</a:t>
            </a:r>
            <a:r>
              <a:rPr lang="zh-CN" sz="2000">
                <a:latin typeface="Calibri" panose="020F0502020204030204" pitchFamily="34" charset="0"/>
                <a:ea typeface="宋体" panose="02010600030101010101" pitchFamily="2" charset="-122"/>
              </a:rPr>
              <a:t>混凝土路面过宽，这既增加了成本，又减少了草坪的面积。</a:t>
            </a:r>
            <a:r>
              <a:rPr lang="en-US" sz="2000">
                <a:latin typeface="Calibri" panose="020F0502020204030204" pitchFamily="34" charset="0"/>
                <a:ea typeface="宋体" panose="02010600030101010101" pitchFamily="2" charset="-122"/>
                <a:cs typeface="Times New Roman" panose="02020603050405020304" pitchFamily="18" charset="0"/>
              </a:rPr>
              <a:t>11.</a:t>
            </a:r>
            <a:r>
              <a:rPr lang="zh-CN" sz="2000">
                <a:latin typeface="Calibri" panose="020F0502020204030204" pitchFamily="34" charset="0"/>
                <a:ea typeface="宋体" panose="02010600030101010101" pitchFamily="2" charset="-122"/>
              </a:rPr>
              <a:t>道路过宽，导致双向通行，这比单向通行更危险。</a:t>
            </a:r>
            <a:r>
              <a:rPr lang="en-US" sz="2000">
                <a:latin typeface="Calibri" panose="020F0502020204030204" pitchFamily="34" charset="0"/>
                <a:ea typeface="宋体" panose="02010600030101010101" pitchFamily="2" charset="-122"/>
                <a:cs typeface="Times New Roman" panose="02020603050405020304" pitchFamily="18" charset="0"/>
              </a:rPr>
              <a:t>12.</a:t>
            </a:r>
            <a:r>
              <a:rPr lang="zh-CN" sz="2000">
                <a:latin typeface="Calibri" panose="020F0502020204030204" pitchFamily="34" charset="0"/>
                <a:ea typeface="宋体" panose="02010600030101010101" pitchFamily="2" charset="-122"/>
              </a:rPr>
              <a:t>人车共用步道，导致了固有的交通问题。</a:t>
            </a:r>
            <a:r>
              <a:rPr lang="en-US" sz="2000">
                <a:latin typeface="Calibri" panose="020F0502020204030204" pitchFamily="34" charset="0"/>
                <a:ea typeface="宋体" panose="02010600030101010101" pitchFamily="2" charset="-122"/>
                <a:cs typeface="Times New Roman" panose="02020603050405020304" pitchFamily="18" charset="0"/>
              </a:rPr>
              <a:t>13.</a:t>
            </a:r>
            <a:r>
              <a:rPr lang="zh-CN" sz="2000">
                <a:latin typeface="Calibri" panose="020F0502020204030204" pitchFamily="34" charset="0"/>
                <a:ea typeface="宋体" panose="02010600030101010101" pitchFamily="2" charset="-122"/>
              </a:rPr>
              <a:t>混凝土路的设计方式导致三轮车车流混乱。</a:t>
            </a:r>
            <a:r>
              <a:rPr lang="en-US" sz="2000">
                <a:latin typeface="Calibri" panose="020F0502020204030204" pitchFamily="34" charset="0"/>
                <a:ea typeface="宋体" panose="02010600030101010101" pitchFamily="2" charset="-122"/>
                <a:cs typeface="Times New Roman" panose="02020603050405020304" pitchFamily="18" charset="0"/>
              </a:rPr>
              <a:t>14.</a:t>
            </a:r>
            <a:r>
              <a:rPr lang="zh-CN" sz="2000">
                <a:latin typeface="Calibri" panose="020F0502020204030204" pitchFamily="34" charset="0"/>
                <a:ea typeface="宋体" panose="02010600030101010101" pitchFamily="2" charset="-122"/>
              </a:rPr>
              <a:t>总的来说，三轮车的通行没有被充分管理。三轮车道直接面向悬臂式的露台，那里通常摆放室外活动用的桌子，所以导致了三轮车和桌面活动被混合在一块儿。</a:t>
            </a:r>
            <a:endParaRPr lang="en-US" sz="2000">
              <a:latin typeface="Calibri" panose="020F0502020204030204" pitchFamily="34" charset="0"/>
              <a:ea typeface="宋体" panose="02010600030101010101" pitchFamily="2" charset="-122"/>
              <a:cs typeface="Times New Roman" panose="02020603050405020304" pitchFamily="18" charset="0"/>
            </a:endParaRPr>
          </a:p>
          <a:p>
            <a:endParaRPr lang="zh-CN" altLang="en-US" sz="2000">
              <a:latin typeface="Calibri" panose="020F0502020204030204" pitchFamily="34" charset="0"/>
              <a:ea typeface="宋体" panose="02010600030101010101" pitchFamily="2" charset="-122"/>
            </a:endParaRPr>
          </a:p>
        </p:txBody>
      </p:sp>
    </p:spTree>
  </p:cSld>
  <p:clrMapOvr>
    <a:masterClrMapping/>
  </p:clrMapOvr>
  <p:transition>
    <p:spli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30200" y="1083945"/>
            <a:ext cx="8589645" cy="5631180"/>
          </a:xfrm>
          <a:prstGeom prst="rect">
            <a:avLst/>
          </a:prstGeom>
          <a:noFill/>
        </p:spPr>
        <p:txBody>
          <a:bodyPr wrap="square" rtlCol="0" anchor="t">
            <a:spAutoFit/>
          </a:bodyPr>
          <a:p>
            <a:r>
              <a:rPr lang="en-US">
                <a:latin typeface="Calibri" panose="020F0502020204030204" pitchFamily="34" charset="0"/>
                <a:cs typeface="Times New Roman" panose="02020603050405020304" pitchFamily="18" charset="0"/>
                <a:sym typeface="+mn-ea"/>
              </a:rPr>
              <a:t>15.</a:t>
            </a:r>
            <a:r>
              <a:rPr lang="zh-CN">
                <a:latin typeface="Calibri" panose="020F0502020204030204" pitchFamily="34" charset="0"/>
                <a:sym typeface="+mn-ea"/>
              </a:rPr>
              <a:t>场地前面的草坪面积较小，很难进行任何有意义的活动。</a:t>
            </a:r>
            <a:r>
              <a:rPr lang="en-US">
                <a:latin typeface="Calibri" panose="020F0502020204030204" pitchFamily="34" charset="0"/>
                <a:cs typeface="Times New Roman" panose="02020603050405020304" pitchFamily="18" charset="0"/>
                <a:sym typeface="+mn-ea"/>
              </a:rPr>
              <a:t>16.</a:t>
            </a:r>
            <a:r>
              <a:rPr lang="zh-CN">
                <a:latin typeface="Calibri" panose="020F0502020204030204" pitchFamily="34" charset="0"/>
                <a:sym typeface="+mn-ea"/>
              </a:rPr>
              <a:t>草的品种（牛毛草）不适合在幼儿园使用，这些草不能自我修复，使用一段时间后草地慢慢会变成裸露的土地。</a:t>
            </a:r>
            <a:r>
              <a:rPr lang="en-US">
                <a:latin typeface="Calibri" panose="020F0502020204030204" pitchFamily="34" charset="0"/>
                <a:cs typeface="Times New Roman" panose="02020603050405020304" pitchFamily="18" charset="0"/>
                <a:sym typeface="+mn-ea"/>
              </a:rPr>
              <a:t>17.</a:t>
            </a:r>
            <a:r>
              <a:rPr lang="zh-CN">
                <a:latin typeface="Calibri" panose="020F0502020204030204" pitchFamily="34" charset="0"/>
                <a:sym typeface="+mn-ea"/>
              </a:rPr>
              <a:t>没有儿童可以安全奔跑的空间。中间的那个空当太小了，那些在后面的草坪不够宽敞，也不够规则，不够开展场地活动，比如踢足球。道路两旁的边界便 得儿童在奔跑时很容易被绊倒。</a:t>
            </a:r>
            <a:r>
              <a:rPr lang="en-US">
                <a:latin typeface="Calibri" panose="020F0502020204030204" pitchFamily="34" charset="0"/>
                <a:cs typeface="Times New Roman" panose="02020603050405020304" pitchFamily="18" charset="0"/>
                <a:sym typeface="+mn-ea"/>
              </a:rPr>
              <a:t>18.</a:t>
            </a:r>
            <a:r>
              <a:rPr lang="zh-CN">
                <a:latin typeface="Calibri" panose="020F0502020204030204" pitchFamily="34" charset="0"/>
                <a:sym typeface="+mn-ea"/>
              </a:rPr>
              <a:t>混凝土坑道的顶部和高处需要用其他材料来填充，用草不管用。</a:t>
            </a:r>
            <a:r>
              <a:rPr lang="en-US">
                <a:latin typeface="Calibri" panose="020F0502020204030204" pitchFamily="34" charset="0"/>
                <a:cs typeface="Times New Roman" panose="02020603050405020304" pitchFamily="18" charset="0"/>
                <a:sym typeface="+mn-ea"/>
              </a:rPr>
              <a:t>19.</a:t>
            </a:r>
            <a:r>
              <a:rPr lang="zh-CN">
                <a:latin typeface="Calibri" panose="020F0502020204030204" pitchFamily="34" charset="0"/>
                <a:sym typeface="+mn-ea"/>
              </a:rPr>
              <a:t>中间草坪地带的活动用途并不明确，前排草坪的布置和结构与庭院里的其他东西没有关系。</a:t>
            </a:r>
            <a:r>
              <a:rPr lang="en-US">
                <a:latin typeface="Calibri" panose="020F0502020204030204" pitchFamily="34" charset="0"/>
                <a:cs typeface="Times New Roman" panose="02020603050405020304" pitchFamily="18" charset="0"/>
                <a:sym typeface="+mn-ea"/>
              </a:rPr>
              <a:t>20.</a:t>
            </a:r>
            <a:r>
              <a:rPr lang="zh-CN">
                <a:latin typeface="Calibri" panose="020F0502020204030204" pitchFamily="34" charset="0"/>
                <a:sym typeface="+mn-ea"/>
              </a:rPr>
              <a:t>如图所示，将近</a:t>
            </a:r>
            <a:r>
              <a:rPr lang="en-US">
                <a:latin typeface="Calibri" panose="020F0502020204030204" pitchFamily="34" charset="0"/>
                <a:sym typeface="+mn-ea"/>
              </a:rPr>
              <a:t>185</a:t>
            </a:r>
            <a:r>
              <a:rPr lang="zh-CN">
                <a:latin typeface="Calibri" panose="020F0502020204030204" pitchFamily="34" charset="0"/>
                <a:sym typeface="+mn-ea"/>
              </a:rPr>
              <a:t>平方米的院子整体下没有明确划分，也没有为了专门活动而建的有保护措施的区域。这对儿童来说很难持续开展</a:t>
            </a:r>
            <a:r>
              <a:rPr lang="en-US">
                <a:latin typeface="Calibri" panose="020F0502020204030204" pitchFamily="34" charset="0"/>
                <a:sym typeface="+mn-ea"/>
              </a:rPr>
              <a:t>45</a:t>
            </a:r>
            <a:r>
              <a:rPr lang="zh-CN">
                <a:latin typeface="Calibri" panose="020F0502020204030204" pitchFamily="34" charset="0"/>
                <a:sym typeface="+mn-ea"/>
              </a:rPr>
              <a:t>分钟左右的活动，因为总是有人走来走去，总是有各种干扰。缺乏低矮的障碍物以及树荫围成的功能区划分的视觉标志，同时还缺少一个储物区。</a:t>
            </a:r>
            <a:r>
              <a:rPr lang="en-US">
                <a:latin typeface="Calibri" panose="020F0502020204030204" pitchFamily="34" charset="0"/>
                <a:cs typeface="Times New Roman" panose="02020603050405020304" pitchFamily="18" charset="0"/>
                <a:sym typeface="+mn-ea"/>
              </a:rPr>
              <a:t>21. </a:t>
            </a:r>
            <a:r>
              <a:rPr lang="zh-CN">
                <a:latin typeface="Calibri" panose="020F0502020204030204" pitchFamily="34" charset="0"/>
                <a:sym typeface="+mn-ea"/>
              </a:rPr>
              <a:t>尽管左侧有一些区域可以用来摆放木块等物品，但是对于用奶箱或轮胎开展的搭建活动来说，这块地方还是太小了，可以说，这个场地要不就是大而浪费，要不就是小而不实用。</a:t>
            </a:r>
            <a:r>
              <a:rPr lang="en-US">
                <a:latin typeface="Calibri" panose="020F0502020204030204" pitchFamily="34" charset="0"/>
                <a:cs typeface="Times New Roman" panose="02020603050405020304" pitchFamily="18" charset="0"/>
                <a:sym typeface="+mn-ea"/>
              </a:rPr>
              <a:t>22.</a:t>
            </a:r>
            <a:r>
              <a:rPr lang="zh-CN">
                <a:latin typeface="Calibri" panose="020F0502020204030204" pitchFamily="34" charset="0"/>
                <a:sym typeface="+mn-ea"/>
              </a:rPr>
              <a:t>前排的支柱存在两方面的危险：①它们的边缘十分锋利；②砖的表面都刷有混凝土，儿童容易被擦伤皮肤。在一个可能会发生擦碰的儿童看护中心永远也别用这种材料。</a:t>
            </a:r>
            <a:r>
              <a:rPr lang="en-US">
                <a:latin typeface="Calibri" panose="020F0502020204030204" pitchFamily="34" charset="0"/>
                <a:cs typeface="Times New Roman" panose="02020603050405020304" pitchFamily="18" charset="0"/>
                <a:sym typeface="+mn-ea"/>
              </a:rPr>
              <a:t>23.</a:t>
            </a:r>
            <a:r>
              <a:rPr lang="zh-CN">
                <a:latin typeface="Calibri" panose="020F0502020204030204" pitchFamily="34" charset="0"/>
                <a:sym typeface="+mn-ea"/>
              </a:rPr>
              <a:t>没有用来存放玩具或是三轮车的室外储藏区域。</a:t>
            </a:r>
            <a:endParaRPr lang="zh-CN" altLang="en-US"/>
          </a:p>
        </p:txBody>
      </p:sp>
      <p:sp>
        <p:nvSpPr>
          <p:cNvPr id="3" name="文本框 2"/>
          <p:cNvSpPr txBox="1"/>
          <p:nvPr/>
        </p:nvSpPr>
        <p:spPr>
          <a:xfrm>
            <a:off x="330200" y="399415"/>
            <a:ext cx="2221865" cy="521970"/>
          </a:xfrm>
          <a:prstGeom prst="rect">
            <a:avLst/>
          </a:prstGeom>
          <a:noFill/>
        </p:spPr>
        <p:txBody>
          <a:bodyPr wrap="square" rtlCol="0">
            <a:spAutoFit/>
          </a:bodyPr>
          <a:p>
            <a:r>
              <a:rPr lang="zh-CN" altLang="en-US" sz="2800" b="1" i="1"/>
              <a:t>参考答案：</a:t>
            </a:r>
            <a:endParaRPr lang="zh-CN" altLang="en-US" sz="2800" b="1" i="1"/>
          </a:p>
        </p:txBody>
      </p:sp>
    </p:spTree>
  </p:cSld>
  <p:clrMapOvr>
    <a:masterClrMapping/>
  </p:clrMapOvr>
  <p:transition>
    <p:spli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4" descr="手"/>
          <p:cNvPicPr>
            <a:picLocks noGrp="1" noChangeAspect="1"/>
          </p:cNvPicPr>
          <p:nvPr>
            <p:ph idx="1"/>
          </p:nvPr>
        </p:nvPicPr>
        <p:blipFill>
          <a:blip r:embed="rId1"/>
          <a:srcRect/>
          <a:stretch>
            <a:fillRect/>
          </a:stretch>
        </p:blipFill>
        <p:spPr>
          <a:xfrm>
            <a:off x="36513" y="44450"/>
            <a:ext cx="4643437" cy="6858000"/>
          </a:xfrm>
        </p:spPr>
      </p:pic>
      <p:sp>
        <p:nvSpPr>
          <p:cNvPr id="72708" name="Text Box 4"/>
          <p:cNvSpPr txBox="1"/>
          <p:nvPr/>
        </p:nvSpPr>
        <p:spPr>
          <a:xfrm>
            <a:off x="5508104" y="2492896"/>
            <a:ext cx="2893100" cy="5803354"/>
          </a:xfrm>
          <a:prstGeom prst="rect">
            <a:avLst/>
          </a:prstGeom>
          <a:noFill/>
          <a:ln w="9525">
            <a:noFill/>
          </a:ln>
        </p:spPr>
        <p:txBody>
          <a:bodyPr vert="eaVert" wrap="square">
            <a:spAutoFit/>
          </a:bodyPr>
          <a:lstStyle/>
          <a:p>
            <a:pPr eaLnBrk="1" hangingPunct="1">
              <a:buFont typeface="Arial" panose="020B0604020202020204" pitchFamily="34" charset="0"/>
            </a:pPr>
            <a:r>
              <a:rPr lang="zh-CN" altLang="en-US" sz="8800" b="1" dirty="0">
                <a:solidFill>
                  <a:srgbClr val="006600"/>
                </a:solidFill>
                <a:latin typeface="+mj-ea"/>
                <a:ea typeface="+mj-ea"/>
              </a:rPr>
              <a:t>牵手</a:t>
            </a:r>
            <a:endParaRPr lang="en-US" altLang="zh-CN" sz="8800" b="1" dirty="0">
              <a:solidFill>
                <a:srgbClr val="006600"/>
              </a:solidFill>
              <a:latin typeface="+mj-ea"/>
              <a:ea typeface="+mj-ea"/>
            </a:endParaRPr>
          </a:p>
          <a:p>
            <a:pPr eaLnBrk="1" hangingPunct="1">
              <a:buFont typeface="Arial" panose="020B0604020202020204" pitchFamily="34" charset="0"/>
            </a:pPr>
            <a:r>
              <a:rPr lang="zh-CN" altLang="en-US" sz="8800" b="1" dirty="0">
                <a:solidFill>
                  <a:srgbClr val="006600"/>
                </a:solidFill>
                <a:latin typeface="+mj-ea"/>
                <a:ea typeface="+mj-ea"/>
              </a:rPr>
              <a:t>童年</a:t>
            </a:r>
            <a:endParaRPr lang="zh-CN" altLang="en-US" sz="8800" b="1" dirty="0">
              <a:solidFill>
                <a:srgbClr val="006600"/>
              </a:solidFill>
              <a:latin typeface="+mj-ea"/>
              <a:ea typeface="+mj-ea"/>
            </a:endParaRPr>
          </a:p>
        </p:txBody>
      </p:sp>
    </p:spTree>
  </p:cSld>
  <p:clrMapOvr>
    <a:masterClrMapping/>
  </p:clrMapOvr>
  <p:transition>
    <p:split/>
  </p:transition>
</p:sld>
</file>

<file path=ppt/tags/tag1.xml><?xml version="1.0" encoding="utf-8"?>
<p:tagLst xmlns:p="http://schemas.openxmlformats.org/presentationml/2006/main">
  <p:tag name="KSO_WM_TEMPLATE_CATEGORY" val="custom"/>
  <p:tag name="KSO_WM_TEMPLATE_INDEX" val="160144"/>
</p:tagLst>
</file>

<file path=ppt/tags/tag2.xml><?xml version="1.0" encoding="utf-8"?>
<p:tagLst xmlns:p="http://schemas.openxmlformats.org/presentationml/2006/main">
  <p:tag name="KSO_WM_TEMPLATE_CATEGORY" val="custom"/>
  <p:tag name="KSO_WM_TEMPLATE_INDEX" val="160144"/>
</p:tagLst>
</file>

<file path=ppt/tags/tag3.xml><?xml version="1.0" encoding="utf-8"?>
<p:tagLst xmlns:p="http://schemas.openxmlformats.org/presentationml/2006/main">
  <p:tag name="KSO_WM_DOC_GUID" val="{25b0011b-ad77-4ec6-827c-3da8b6000c12}"/>
</p:tagLst>
</file>

<file path=ppt/theme/theme1.xml><?xml version="1.0" encoding="utf-8"?>
<a:theme xmlns:a="http://schemas.openxmlformats.org/drawingml/2006/main" name="2_Office 主题">
  <a:themeElements>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主题">
      <a:majorFont>
        <a:latin typeface="微软雅黑"/>
        <a:ea typeface="微软雅黑"/>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2">
            <a:schemeClr val="bg2">
              <a:alpha val="50000"/>
            </a:schemeClr>
          </a:prst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2">
            <a:schemeClr val="bg2">
              <a:alpha val="50000"/>
            </a:schemeClr>
          </a:prst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微软雅黑"/>
        <a:ea typeface="微软雅黑"/>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2">
            <a:schemeClr val="bg2">
              <a:alpha val="50000"/>
            </a:schemeClr>
          </a:prst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2">
            <a:schemeClr val="bg2">
              <a:alpha val="50000"/>
            </a:schemeClr>
          </a:prst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微软雅黑"/>
        <a:ea typeface="微软雅黑"/>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2">
            <a:schemeClr val="bg2">
              <a:alpha val="50000"/>
            </a:schemeClr>
          </a:prst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2">
            <a:schemeClr val="bg2">
              <a:alpha val="50000"/>
            </a:schemeClr>
          </a:prst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大树下的童年</Template>
  <TotalTime>0</TotalTime>
  <Words>6016</Words>
  <Application>WPS 演示</Application>
  <PresentationFormat>全屏显示(4:3)</PresentationFormat>
  <Paragraphs>429</Paragraphs>
  <Slides>43</Slides>
  <Notes>2</Notes>
  <HiddenSlides>0</HiddenSlides>
  <MMClips>0</MMClips>
  <ScaleCrop>false</ScaleCrop>
  <HeadingPairs>
    <vt:vector size="8" baseType="variant">
      <vt:variant>
        <vt:lpstr>已用的字体</vt:lpstr>
      </vt:variant>
      <vt:variant>
        <vt:i4>16</vt:i4>
      </vt:variant>
      <vt:variant>
        <vt:lpstr>主题</vt:lpstr>
      </vt:variant>
      <vt:variant>
        <vt:i4>3</vt:i4>
      </vt:variant>
      <vt:variant>
        <vt:lpstr>幻灯片标题</vt:lpstr>
      </vt:variant>
      <vt:variant>
        <vt:i4>43</vt:i4>
      </vt:variant>
      <vt:variant>
        <vt:lpstr>自定义放映</vt:lpstr>
      </vt:variant>
      <vt:variant>
        <vt:i4>1</vt:i4>
      </vt:variant>
    </vt:vector>
  </HeadingPairs>
  <TitlesOfParts>
    <vt:vector size="63" baseType="lpstr">
      <vt:lpstr>Arial</vt:lpstr>
      <vt:lpstr>宋体</vt:lpstr>
      <vt:lpstr>Wingdings</vt:lpstr>
      <vt:lpstr>Calibri</vt:lpstr>
      <vt:lpstr>微软雅黑</vt:lpstr>
      <vt:lpstr>黑体</vt:lpstr>
      <vt:lpstr>楷体_GB2312</vt:lpstr>
      <vt:lpstr>新宋体</vt:lpstr>
      <vt:lpstr>Wingdings 2</vt:lpstr>
      <vt:lpstr>Wingdings</vt:lpstr>
      <vt:lpstr>华文行楷</vt:lpstr>
      <vt:lpstr>华文新魏</vt:lpstr>
      <vt:lpstr>Times New Roman</vt:lpstr>
      <vt:lpstr>Arial Unicode MS</vt:lpstr>
      <vt:lpstr>Wingdings 2</vt:lpstr>
      <vt:lpstr>Verdana</vt:lpstr>
      <vt:lpstr>2_Office 主题</vt:lpstr>
      <vt:lpstr>Office 主题</vt:lpstr>
      <vt:lpstr>1_Office 主题</vt:lpstr>
      <vt:lpstr>  </vt:lpstr>
      <vt:lpstr>学习向导</vt:lpstr>
      <vt:lpstr>PowerPoint 演示文稿</vt:lpstr>
      <vt:lpstr>PowerPoint 演示文稿</vt:lpstr>
      <vt:lpstr>PowerPoint 演示文稿</vt:lpstr>
      <vt:lpstr>第一节 儿童游戏环境</vt:lpstr>
      <vt:lpstr>一、游戏环境的内涵</vt:lpstr>
      <vt:lpstr>第一节 儿童游戏环境</vt:lpstr>
      <vt:lpstr>三、良好的游戏心理环境</vt:lpstr>
      <vt:lpstr>四、创设良好心理环境的建议</vt:lpstr>
      <vt:lpstr>PowerPoint 演示文稿</vt:lpstr>
      <vt:lpstr>第二节 室内游戏环境的规划</vt:lpstr>
      <vt:lpstr>PowerPoint 演示文稿</vt:lpstr>
      <vt:lpstr>PowerPoint 演示文稿</vt:lpstr>
      <vt:lpstr>一、室内游戏环境的规划内容</vt:lpstr>
      <vt:lpstr>二、 室内游戏环境规划的原则 </vt:lpstr>
      <vt:lpstr>三、室内游戏活动区角规划要点——参考表</vt:lpstr>
      <vt:lpstr>PowerPoint 演示文稿</vt:lpstr>
      <vt:lpstr>PowerPoint 演示文稿</vt:lpstr>
      <vt:lpstr>一、室外游戏环境的规划内容</vt:lpstr>
      <vt:lpstr>二、 室游戏环境规划的原则 </vt:lpstr>
      <vt:lpstr>三、 室外常见游戏区</vt:lpstr>
      <vt:lpstr>四、室外游戏环境的规划要点</vt:lpstr>
      <vt:lpstr>第三节 室外游戏环境的规划</vt:lpstr>
      <vt:lpstr>PowerPoint 演示文稿</vt:lpstr>
      <vt:lpstr>PowerPoint 演示文稿</vt:lpstr>
      <vt:lpstr>一、 玩具在儿童发展中的作用 </vt:lpstr>
      <vt:lpstr>第四节 玩具和游戏材料： </vt:lpstr>
      <vt:lpstr>二、 玩具的种类</vt:lpstr>
      <vt:lpstr>三、 玩具的管理</vt:lpstr>
      <vt:lpstr>PowerPoint 演示文稿</vt:lpstr>
      <vt:lpstr>PowerPoint 演示文稿</vt:lpstr>
      <vt:lpstr>四、 玩具的利用 </vt:lpstr>
      <vt:lpstr>五、 玩具中的忧患</vt:lpstr>
      <vt:lpstr>思考与练习</vt:lpstr>
      <vt:lpstr>实践与实训</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10月工作总结</dc:title>
  <dc:creator>符号</dc:creator>
  <cp:lastModifiedBy>小不点</cp:lastModifiedBy>
  <cp:revision>192</cp:revision>
  <dcterms:created xsi:type="dcterms:W3CDTF">2009-10-06T07:54:00Z</dcterms:created>
  <dcterms:modified xsi:type="dcterms:W3CDTF">2021-12-04T01:30:04Z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2052-11.1.0.11115</vt:lpwstr>
  </property>
  <property fmtid="{D5CDD505-2E9C-101B-9397-08002B2CF9AE}" pid="3" name="ICV">
    <vt:lpwstr>B8087B1DCC804579B3406963D3C84AC6</vt:lpwstr>
  </property>
</Properties>
</file>